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31"/>
  </p:notesMasterIdLst>
  <p:sldIdLst>
    <p:sldId id="279" r:id="rId2"/>
    <p:sldId id="257" r:id="rId3"/>
    <p:sldId id="258" r:id="rId4"/>
    <p:sldId id="259" r:id="rId5"/>
    <p:sldId id="260" r:id="rId6"/>
    <p:sldId id="261" r:id="rId7"/>
    <p:sldId id="262" r:id="rId8"/>
    <p:sldId id="263" r:id="rId9"/>
    <p:sldId id="264" r:id="rId10"/>
    <p:sldId id="265" r:id="rId11"/>
    <p:sldId id="266" r:id="rId12"/>
    <p:sldId id="268" r:id="rId13"/>
    <p:sldId id="281" r:id="rId14"/>
    <p:sldId id="284" r:id="rId15"/>
    <p:sldId id="285" r:id="rId16"/>
    <p:sldId id="286" r:id="rId17"/>
    <p:sldId id="287" r:id="rId18"/>
    <p:sldId id="288" r:id="rId19"/>
    <p:sldId id="270" r:id="rId20"/>
    <p:sldId id="271" r:id="rId21"/>
    <p:sldId id="272" r:id="rId22"/>
    <p:sldId id="289" r:id="rId23"/>
    <p:sldId id="282" r:id="rId24"/>
    <p:sldId id="280" r:id="rId25"/>
    <p:sldId id="278" r:id="rId26"/>
    <p:sldId id="275" r:id="rId27"/>
    <p:sldId id="283" r:id="rId28"/>
    <p:sldId id="276" r:id="rId29"/>
    <p:sldId id="277"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38E3239-8BD5-42CC-A8FA-EDBB6516D4C4}">
  <a:tblStyle styleId="{438E3239-8BD5-42CC-A8FA-EDBB6516D4C4}"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5" autoAdjust="0"/>
    <p:restoredTop sz="94660"/>
  </p:normalViewPr>
  <p:slideViewPr>
    <p:cSldViewPr>
      <p:cViewPr>
        <p:scale>
          <a:sx n="66" d="100"/>
          <a:sy n="66" d="100"/>
        </p:scale>
        <p:origin x="-1013"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8298841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rmAutofit/>
          </a:bodyPr>
          <a:lstStyle/>
          <a:p>
            <a:pPr marL="0" marR="0" lvl="0" indent="0" algn="l" rtl="0">
              <a:spcBef>
                <a:spcPts val="0"/>
              </a:spcBef>
              <a:buSzPct val="25000"/>
              <a:buFont typeface="Arial"/>
              <a:buNone/>
            </a:pPr>
            <a:r>
              <a:rPr lang="en-US" sz="1800" b="0" i="0" u="none" strike="noStrike" cap="none" baseline="0"/>
              <a:t>An innovative path for providing help	</a:t>
            </a:r>
          </a:p>
          <a:p>
            <a:pPr marL="0" marR="0" lvl="0" indent="0" algn="l" rtl="0">
              <a:spcBef>
                <a:spcPts val="0"/>
              </a:spcBef>
              <a:buSzPct val="25000"/>
              <a:buFont typeface="Arial"/>
              <a:buNone/>
            </a:pPr>
            <a:r>
              <a:rPr lang="en-US" sz="1800" b="0" i="0" u="none" strike="noStrike" cap="none" baseline="0"/>
              <a:t>Reduce client’s ambivalence</a:t>
            </a:r>
          </a:p>
          <a:p>
            <a:pPr marL="0" marR="0" lvl="0" indent="0" algn="l" rtl="0">
              <a:spcBef>
                <a:spcPts val="0"/>
              </a:spcBef>
              <a:buSzPct val="25000"/>
              <a:buFont typeface="Arial"/>
              <a:buNone/>
            </a:pPr>
            <a:r>
              <a:rPr lang="en-US" sz="1800" b="0" i="0" u="none" strike="noStrike" cap="none" baseline="0"/>
              <a:t>Enhance the motivation of help seeking behavior</a:t>
            </a:r>
          </a:p>
          <a:p>
            <a:pPr>
              <a:spcBef>
                <a:spcPts val="0"/>
              </a:spcBef>
              <a:buNone/>
            </a:pPr>
            <a:endParaRPr sz="1800" b="0" i="0" u="none" strike="noStrike" cap="none" baseline="0"/>
          </a:p>
        </p:txBody>
      </p:sp>
      <p:sp>
        <p:nvSpPr>
          <p:cNvPr id="154" name="Shape 154"/>
          <p:cNvSpPr txBox="1"/>
          <p:nvPr/>
        </p:nvSpPr>
        <p:spPr>
          <a:xfrm>
            <a:off x="3884612" y="8685211"/>
            <a:ext cx="2971799" cy="457200"/>
          </a:xfrm>
          <a:prstGeom prst="rect">
            <a:avLst/>
          </a:prstGeom>
          <a:noFill/>
          <a:ln>
            <a:noFill/>
          </a:ln>
        </p:spPr>
        <p:txBody>
          <a:bodyPr lIns="91425" tIns="45700" rIns="91425" bIns="45700" anchor="b" anchorCtr="0">
            <a:normAutofit/>
          </a:bodyPr>
          <a:lstStyle/>
          <a:p>
            <a:pPr marL="0" marR="0" lvl="0" indent="0" algn="r" rtl="0">
              <a:spcBef>
                <a:spcPts val="0"/>
              </a:spcBef>
              <a:buSzPct val="25000"/>
              <a:buFont typeface="Arial"/>
              <a:buNone/>
            </a:pPr>
            <a:r>
              <a:rPr lang="en-US" sz="1200" b="0" i="0" u="none" strike="noStrike" cap="none" baseline="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rmAutofit/>
          </a:bodyPr>
          <a:lstStyle/>
          <a:p>
            <a:pPr>
              <a:spcBef>
                <a:spcPts val="0"/>
              </a:spcBef>
              <a:buNone/>
            </a:pPr>
            <a:endParaRPr/>
          </a:p>
        </p:txBody>
      </p:sp>
      <p:sp>
        <p:nvSpPr>
          <p:cNvPr id="198" name="Shape 198"/>
          <p:cNvSpPr txBox="1"/>
          <p:nvPr/>
        </p:nvSpPr>
        <p:spPr>
          <a:xfrm>
            <a:off x="3884612" y="8685211"/>
            <a:ext cx="2971799" cy="457200"/>
          </a:xfrm>
          <a:prstGeom prst="rect">
            <a:avLst/>
          </a:prstGeom>
          <a:noFill/>
          <a:ln>
            <a:noFill/>
          </a:ln>
        </p:spPr>
        <p:txBody>
          <a:bodyPr lIns="91425" tIns="45700" rIns="91425" bIns="45700" anchor="b" anchorCtr="0">
            <a:normAutofit/>
          </a:bodyPr>
          <a:lstStyle/>
          <a:p>
            <a:pPr marL="0" marR="0" lvl="0" indent="0" algn="r" rtl="0">
              <a:spcBef>
                <a:spcPts val="0"/>
              </a:spcBef>
              <a:buSzPct val="25000"/>
              <a:buFont typeface="Arial"/>
              <a:buNone/>
            </a:pPr>
            <a:r>
              <a:rPr lang="en-US" sz="1200" b="0" i="0" u="none" strike="noStrike" cap="none" baseline="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直排標題及文字">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6" name="Shape 4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Arial"/>
              <a:buNone/>
              <a:defRPr/>
            </a:lvl1pPr>
            <a:lvl2pPr marL="457200" marR="0" indent="0" algn="ctr" rtl="0">
              <a:spcBef>
                <a:spcPts val="400"/>
              </a:spcBef>
              <a:spcAft>
                <a:spcPts val="0"/>
              </a:spcAft>
              <a:buClr>
                <a:schemeClr val="dk1"/>
              </a:buClr>
              <a:buFont typeface="Arial"/>
              <a:buNone/>
              <a:defRPr/>
            </a:lvl2pPr>
            <a:lvl3pPr marL="914400" marR="0" indent="0" algn="ctr" rtl="0">
              <a:spcBef>
                <a:spcPts val="360"/>
              </a:spcBef>
              <a:spcAft>
                <a:spcPts val="0"/>
              </a:spcAft>
              <a:buClr>
                <a:schemeClr val="dk1"/>
              </a:buClr>
              <a:buFont typeface="Arial"/>
              <a:buNone/>
              <a:defRPr/>
            </a:lvl3pPr>
            <a:lvl4pPr marL="1371600" marR="0" indent="0" algn="ctr" rtl="0">
              <a:spcBef>
                <a:spcPts val="320"/>
              </a:spcBef>
              <a:spcAft>
                <a:spcPts val="0"/>
              </a:spcAft>
              <a:buClr>
                <a:schemeClr val="dk1"/>
              </a:buClr>
              <a:buFont typeface="Arial"/>
              <a:buNone/>
              <a:defRPr/>
            </a:lvl4pPr>
            <a:lvl5pPr marL="1828800" marR="0" indent="0" algn="ctr" rtl="0">
              <a:spcBef>
                <a:spcPts val="320"/>
              </a:spcBef>
              <a:spcAft>
                <a:spcPts val="0"/>
              </a:spcAft>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含標題的圖片">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3887787" y="987425"/>
            <a:ext cx="4629150" cy="4873624"/>
          </a:xfrm>
          <a:prstGeom prst="rect">
            <a:avLst/>
          </a:prstGeom>
          <a:noFill/>
          <a:ln>
            <a:noFill/>
          </a:ln>
        </p:spPr>
      </p:sp>
      <p:sp>
        <p:nvSpPr>
          <p:cNvPr id="23" name="Shape 23"/>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含標題的內容">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 name="Shape 33"/>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4" name="Shape 34"/>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5" name="Shape 35"/>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6" name="Shape 36"/>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hyperlink" Target="mailto:chinghopang@elchk.org.hk"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mailto:agnesleung@elchk.org.h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59632" y="908720"/>
            <a:ext cx="6858000" cy="1224136"/>
          </a:xfrm>
        </p:spPr>
        <p:txBody>
          <a:bodyPr/>
          <a:lstStyle/>
          <a:p>
            <a:r>
              <a:rPr lang="en-US" altLang="zh-HK" sz="4800" dirty="0"/>
              <a:t>Briefing Session</a:t>
            </a:r>
            <a:endParaRPr lang="zh-HK" altLang="en-US" sz="4800" dirty="0"/>
          </a:p>
        </p:txBody>
      </p:sp>
      <p:sp>
        <p:nvSpPr>
          <p:cNvPr id="3" name="副標題 2"/>
          <p:cNvSpPr>
            <a:spLocks noGrp="1"/>
          </p:cNvSpPr>
          <p:nvPr>
            <p:ph type="subTitle" idx="1"/>
          </p:nvPr>
        </p:nvSpPr>
        <p:spPr>
          <a:xfrm>
            <a:off x="1143000" y="2564905"/>
            <a:ext cx="6858000" cy="2692894"/>
          </a:xfrm>
        </p:spPr>
        <p:txBody>
          <a:bodyPr/>
          <a:lstStyle/>
          <a:p>
            <a:r>
              <a:rPr lang="en-US" altLang="zh-HK" sz="2400" dirty="0" smtClean="0"/>
              <a:t>“Pocket Drug Counselor” Mobile Apps for Drug Rehabilitation</a:t>
            </a:r>
          </a:p>
          <a:p>
            <a:r>
              <a:rPr lang="en-US" altLang="zh-HK" sz="2000" dirty="0" smtClean="0"/>
              <a:t>(Tender reference: ELCSS-HO-EC/BDF 130028/2014)</a:t>
            </a:r>
          </a:p>
          <a:p>
            <a:endParaRPr lang="en-US" altLang="zh-HK" sz="2000" dirty="0"/>
          </a:p>
          <a:p>
            <a:r>
              <a:rPr lang="en-US" altLang="zh-HK" sz="2000" dirty="0" smtClean="0"/>
              <a:t>27 August, 2014</a:t>
            </a:r>
          </a:p>
          <a:p>
            <a:r>
              <a:rPr lang="en-US" altLang="zh-HK" sz="2000" dirty="0" smtClean="0"/>
              <a:t>ELCHK Enlighten Centre</a:t>
            </a:r>
            <a:endParaRPr lang="zh-HK" altLang="en-US" sz="2000" dirty="0"/>
          </a:p>
        </p:txBody>
      </p:sp>
    </p:spTree>
    <p:extLst>
      <p:ext uri="{BB962C8B-B14F-4D97-AF65-F5344CB8AC3E}">
        <p14:creationId xmlns:p14="http://schemas.microsoft.com/office/powerpoint/2010/main" val="429394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l="23922" t="44073" r="18100" b="18749"/>
          <a:stretch/>
        </p:blipFill>
        <p:spPr>
          <a:xfrm>
            <a:off x="590550" y="1404937"/>
            <a:ext cx="7994650" cy="5264149"/>
          </a:xfrm>
          <a:prstGeom prst="rect">
            <a:avLst/>
          </a:prstGeom>
          <a:noFill/>
          <a:ln>
            <a:noFill/>
          </a:ln>
        </p:spPr>
      </p:pic>
      <p:sp>
        <p:nvSpPr>
          <p:cNvPr id="122" name="Shape 122"/>
          <p:cNvSpPr txBox="1"/>
          <p:nvPr/>
        </p:nvSpPr>
        <p:spPr>
          <a:xfrm>
            <a:off x="355600" y="231775"/>
            <a:ext cx="8758237" cy="11430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天朗中心吸毒求助個案數據分析</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3">
            <a:alphaModFix/>
          </a:blip>
          <a:srcRect t="4979" r="2275"/>
          <a:stretch/>
        </p:blipFill>
        <p:spPr>
          <a:xfrm>
            <a:off x="2646361" y="2011361"/>
            <a:ext cx="4540249" cy="2620962"/>
          </a:xfrm>
          <a:prstGeom prst="rect">
            <a:avLst/>
          </a:prstGeom>
          <a:noFill/>
          <a:ln>
            <a:noFill/>
          </a:ln>
        </p:spPr>
      </p:pic>
      <p:sp>
        <p:nvSpPr>
          <p:cNvPr id="128" name="Shape 128"/>
          <p:cNvSpPr txBox="1"/>
          <p:nvPr/>
        </p:nvSpPr>
        <p:spPr>
          <a:xfrm>
            <a:off x="179386" y="44450"/>
            <a:ext cx="8785225" cy="1143000"/>
          </a:xfrm>
          <a:prstGeom prst="rect">
            <a:avLst/>
          </a:prstGeom>
          <a:noFill/>
          <a:ln>
            <a:noFill/>
          </a:ln>
        </p:spPr>
        <p:txBody>
          <a:bodyPr lIns="91425" tIns="45700" rIns="91425" bIns="45700" anchor="t" anchorCtr="0">
            <a:normAutofit fontScale="77500" lnSpcReduction="20000"/>
          </a:bodyPr>
          <a:lstStyle/>
          <a:p>
            <a:pPr marL="0" marR="0" lvl="0" indent="0" algn="l" rtl="0">
              <a:lnSpc>
                <a:spcPct val="100000"/>
              </a:lnSpc>
              <a:spcBef>
                <a:spcPts val="0"/>
              </a:spcBef>
              <a:spcAft>
                <a:spcPts val="0"/>
              </a:spcAft>
              <a:buClr>
                <a:srgbClr val="0090D5"/>
              </a:buClr>
              <a:buSzPct val="25000"/>
              <a:buFont typeface="Arial"/>
              <a:buNone/>
            </a:pPr>
            <a:r>
              <a:rPr lang="en-US" sz="3600" b="1" i="0" u="none" strike="noStrike" cap="none" baseline="0">
                <a:solidFill>
                  <a:srgbClr val="0090D5"/>
                </a:solidFill>
                <a:latin typeface="Arial"/>
                <a:ea typeface="Arial"/>
                <a:cs typeface="Arial"/>
                <a:sym typeface="Arial"/>
              </a:rPr>
              <a:t>坤媽指責你哋一D嘢都做唔到阿…  </a:t>
            </a:r>
          </a:p>
          <a:p>
            <a:pPr marL="0" marR="0" lvl="0" indent="0" algn="l" rtl="0">
              <a:lnSpc>
                <a:spcPct val="100000"/>
              </a:lnSpc>
              <a:spcBef>
                <a:spcPts val="0"/>
              </a:spcBef>
              <a:spcAft>
                <a:spcPts val="0"/>
              </a:spcAft>
              <a:buClr>
                <a:srgbClr val="0090D5"/>
              </a:buClr>
              <a:buSzPct val="25000"/>
              <a:buFont typeface="Arial"/>
              <a:buNone/>
            </a:pPr>
            <a:r>
              <a:rPr lang="en-US" sz="3600" b="1" i="0" u="none" strike="noStrike" cap="none" baseline="0">
                <a:solidFill>
                  <a:srgbClr val="0090D5"/>
                </a:solidFill>
                <a:latin typeface="Arial"/>
                <a:ea typeface="Arial"/>
                <a:cs typeface="Arial"/>
                <a:sym typeface="Arial"/>
              </a:rPr>
              <a:t>天朗最近面對的無奈/助/能感</a:t>
            </a:r>
          </a:p>
          <a:p>
            <a:pPr marL="0" marR="0" lvl="0" indent="0" algn="l" rtl="0">
              <a:lnSpc>
                <a:spcPct val="100000"/>
              </a:lnSpc>
              <a:spcBef>
                <a:spcPts val="0"/>
              </a:spcBef>
              <a:spcAft>
                <a:spcPts val="0"/>
              </a:spcAft>
              <a:buClr>
                <a:srgbClr val="0090D5"/>
              </a:buClr>
              <a:buSzPct val="25000"/>
              <a:buFont typeface="Arial"/>
              <a:buNone/>
            </a:pPr>
            <a:r>
              <a:rPr lang="en-US" sz="3600" b="1" i="0" u="none" strike="noStrike" cap="none" baseline="0">
                <a:solidFill>
                  <a:srgbClr val="0090D5"/>
                </a:solidFill>
                <a:latin typeface="Arial"/>
                <a:ea typeface="Arial"/>
                <a:cs typeface="Arial"/>
                <a:sym typeface="Arial"/>
              </a:rPr>
              <a:t>我們可做的</a:t>
            </a:r>
            <a:r>
              <a:rPr lang="en-US" sz="3200" b="1" i="0" u="none" strike="noStrike" cap="none" baseline="0">
                <a:solidFill>
                  <a:srgbClr val="0090D5"/>
                </a:solidFill>
                <a:latin typeface="Arial"/>
                <a:ea typeface="Arial"/>
                <a:cs typeface="Arial"/>
                <a:sym typeface="Arial"/>
              </a:rPr>
              <a:t>都盡力去做，遺憾…</a:t>
            </a:r>
          </a:p>
        </p:txBody>
      </p:sp>
      <p:sp>
        <p:nvSpPr>
          <p:cNvPr id="129" name="Shape 129"/>
          <p:cNvSpPr txBox="1"/>
          <p:nvPr/>
        </p:nvSpPr>
        <p:spPr>
          <a:xfrm>
            <a:off x="7296150" y="2420936"/>
            <a:ext cx="1671637" cy="2062162"/>
          </a:xfrm>
          <a:prstGeom prst="rect">
            <a:avLst/>
          </a:prstGeom>
          <a:noFill/>
          <a:ln>
            <a:noFill/>
          </a:ln>
        </p:spPr>
        <p:txBody>
          <a:bodyPr lIns="91425" tIns="45700" rIns="91425" bIns="45700" anchor="t" anchorCtr="0">
            <a:norm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25000">
                <a:solidFill>
                  <a:schemeClr val="dk1"/>
                </a:solidFill>
                <a:latin typeface="Arial"/>
                <a:ea typeface="Arial"/>
                <a:cs typeface="Arial"/>
                <a:sym typeface="Arial"/>
              </a:rPr>
              <a:t>24/10/2014一名曾向天朗求助27歲男子暈倒在住所浴室內，救護員到場已證實死亡；警方事後在現場檢獲少量毒品及吸食工具</a:t>
            </a:r>
          </a:p>
        </p:txBody>
      </p:sp>
      <p:pic>
        <p:nvPicPr>
          <p:cNvPr id="130" name="Shape 130"/>
          <p:cNvPicPr preferRelativeResize="0"/>
          <p:nvPr/>
        </p:nvPicPr>
        <p:blipFill rotWithShape="1">
          <a:blip r:embed="rId4">
            <a:alphaModFix/>
          </a:blip>
          <a:srcRect/>
          <a:stretch/>
        </p:blipFill>
        <p:spPr>
          <a:xfrm>
            <a:off x="323850" y="4170362"/>
            <a:ext cx="4248149" cy="26685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228600" y="188911"/>
            <a:ext cx="8758237" cy="11430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製作第二代智能手機程式 – 理念</a:t>
            </a:r>
          </a:p>
        </p:txBody>
      </p:sp>
      <p:pic>
        <p:nvPicPr>
          <p:cNvPr id="144" name="Shape 144"/>
          <p:cNvPicPr preferRelativeResize="0"/>
          <p:nvPr/>
        </p:nvPicPr>
        <p:blipFill rotWithShape="1">
          <a:blip r:embed="rId3">
            <a:alphaModFix/>
          </a:blip>
          <a:srcRect l="17773" t="4994" r="15175" b="6807"/>
          <a:stretch/>
        </p:blipFill>
        <p:spPr>
          <a:xfrm>
            <a:off x="4187825" y="1908175"/>
            <a:ext cx="1030286" cy="1017587"/>
          </a:xfrm>
          <a:prstGeom prst="rect">
            <a:avLst/>
          </a:prstGeom>
          <a:noFill/>
          <a:ln>
            <a:noFill/>
          </a:ln>
        </p:spPr>
      </p:pic>
      <p:sp>
        <p:nvSpPr>
          <p:cNvPr id="145" name="Shape 145"/>
          <p:cNvSpPr/>
          <p:nvPr/>
        </p:nvSpPr>
        <p:spPr>
          <a:xfrm>
            <a:off x="4375150" y="3762375"/>
            <a:ext cx="682625" cy="495299"/>
          </a:xfrm>
          <a:prstGeom prst="downArrow">
            <a:avLst>
              <a:gd name="adj1" fmla="val 10800"/>
              <a:gd name="adj2" fmla="val 50000"/>
            </a:avLst>
          </a:prstGeom>
          <a:gradFill>
            <a:gsLst>
              <a:gs pos="0">
                <a:srgbClr val="5555A6"/>
              </a:gs>
              <a:gs pos="50000">
                <a:srgbClr val="2E2E9E"/>
              </a:gs>
              <a:gs pos="100000">
                <a:srgbClr val="232390"/>
              </a:gs>
            </a:gsLst>
            <a:lin ang="5400000" scaled="0"/>
          </a:gradFill>
          <a:ln>
            <a:noFill/>
          </a:ln>
        </p:spPr>
        <p:txBody>
          <a:bodyPr lIns="91425" tIns="45700" rIns="91425" bIns="45700" anchor="t" anchorCtr="0">
            <a:norm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46" name="Shape 146"/>
          <p:cNvPicPr preferRelativeResize="0"/>
          <p:nvPr/>
        </p:nvPicPr>
        <p:blipFill rotWithShape="1">
          <a:blip r:embed="rId4">
            <a:alphaModFix/>
          </a:blip>
          <a:srcRect/>
          <a:stretch/>
        </p:blipFill>
        <p:spPr>
          <a:xfrm>
            <a:off x="3352800" y="1042987"/>
            <a:ext cx="2779711" cy="2681287"/>
          </a:xfrm>
          <a:prstGeom prst="donut">
            <a:avLst>
              <a:gd name="adj" fmla="val 25000"/>
            </a:avLst>
          </a:prstGeom>
          <a:noFill/>
          <a:ln>
            <a:noFill/>
          </a:ln>
        </p:spPr>
      </p:pic>
      <p:pic>
        <p:nvPicPr>
          <p:cNvPr id="147" name="Shape 147"/>
          <p:cNvPicPr preferRelativeResize="0"/>
          <p:nvPr/>
        </p:nvPicPr>
        <p:blipFill rotWithShape="1">
          <a:blip r:embed="rId5">
            <a:alphaModFix/>
          </a:blip>
          <a:srcRect/>
          <a:stretch/>
        </p:blipFill>
        <p:spPr>
          <a:xfrm>
            <a:off x="6450012" y="1695450"/>
            <a:ext cx="2339975" cy="1676399"/>
          </a:xfrm>
          <a:prstGeom prst="rect">
            <a:avLst/>
          </a:prstGeom>
          <a:solidFill>
            <a:srgbClr val="FFFFFF"/>
          </a:solidFill>
          <a:ln>
            <a:noFill/>
          </a:ln>
        </p:spPr>
      </p:pic>
      <p:pic>
        <p:nvPicPr>
          <p:cNvPr id="148" name="Shape 148"/>
          <p:cNvPicPr preferRelativeResize="0"/>
          <p:nvPr/>
        </p:nvPicPr>
        <p:blipFill rotWithShape="1">
          <a:blip r:embed="rId6">
            <a:alphaModFix/>
          </a:blip>
          <a:srcRect/>
          <a:stretch/>
        </p:blipFill>
        <p:spPr>
          <a:xfrm>
            <a:off x="3249611" y="4383087"/>
            <a:ext cx="2906712" cy="2182811"/>
          </a:xfrm>
          <a:prstGeom prst="rect">
            <a:avLst/>
          </a:prstGeom>
          <a:noFill/>
          <a:ln>
            <a:noFill/>
          </a:ln>
        </p:spPr>
      </p:pic>
      <p:pic>
        <p:nvPicPr>
          <p:cNvPr id="149" name="Shape 149"/>
          <p:cNvPicPr preferRelativeResize="0"/>
          <p:nvPr/>
        </p:nvPicPr>
        <p:blipFill rotWithShape="1">
          <a:blip r:embed="rId7">
            <a:alphaModFix/>
          </a:blip>
          <a:srcRect/>
          <a:stretch/>
        </p:blipFill>
        <p:spPr>
          <a:xfrm>
            <a:off x="6229350" y="4724400"/>
            <a:ext cx="2738437" cy="1676399"/>
          </a:xfrm>
          <a:prstGeom prst="rect">
            <a:avLst/>
          </a:prstGeom>
          <a:solidFill>
            <a:srgbClr val="FFFFFF"/>
          </a:solidFill>
          <a:ln>
            <a:noFill/>
          </a:ln>
        </p:spPr>
      </p:pic>
      <p:sp>
        <p:nvSpPr>
          <p:cNvPr id="150" name="Shape 150"/>
          <p:cNvSpPr txBox="1">
            <a:spLocks noGrp="1"/>
          </p:cNvSpPr>
          <p:nvPr>
            <p:ph type="body" idx="1"/>
          </p:nvPr>
        </p:nvSpPr>
        <p:spPr>
          <a:xfrm>
            <a:off x="261937" y="2462211"/>
            <a:ext cx="3375025" cy="1919287"/>
          </a:xfrm>
          <a:prstGeom prst="rect">
            <a:avLst/>
          </a:prstGeom>
          <a:noFill/>
          <a:ln>
            <a:noFill/>
          </a:ln>
        </p:spPr>
        <p:txBody>
          <a:bodyPr lIns="91425" tIns="45700" rIns="91425" bIns="45700" anchor="t" anchorCtr="0">
            <a:normAutofit lnSpcReduction="10000"/>
          </a:bodyPr>
          <a:lstStyle/>
          <a:p>
            <a:pPr marL="3429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An innovative path for providing help	</a:t>
            </a:r>
          </a:p>
          <a:p>
            <a:pPr marL="3429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Reduce client’s ambivalence</a:t>
            </a:r>
          </a:p>
          <a:p>
            <a:pPr marL="3429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Enhance the motivation of help seeking behavior</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620688"/>
            <a:ext cx="6552728" cy="998984"/>
          </a:xfrm>
        </p:spPr>
        <p:txBody>
          <a:bodyPr/>
          <a:lstStyle/>
          <a:p>
            <a:r>
              <a:rPr lang="en-US" altLang="zh-HK" sz="4000" b="1" dirty="0" smtClean="0"/>
              <a:t>Implementation Schedule</a:t>
            </a:r>
            <a:endParaRPr lang="zh-HK" altLang="en-US" sz="4000" b="1" dirty="0"/>
          </a:p>
        </p:txBody>
      </p:sp>
      <p:sp>
        <p:nvSpPr>
          <p:cNvPr id="3" name="文字版面配置區 2"/>
          <p:cNvSpPr>
            <a:spLocks noGrp="1"/>
          </p:cNvSpPr>
          <p:nvPr>
            <p:ph type="body" idx="1"/>
          </p:nvPr>
        </p:nvSpPr>
        <p:spPr>
          <a:xfrm>
            <a:off x="395536" y="1600200"/>
            <a:ext cx="8291264" cy="4525961"/>
          </a:xfrm>
        </p:spPr>
        <p:txBody>
          <a:bodyPr/>
          <a:lstStyle/>
          <a:p>
            <a:r>
              <a:rPr lang="en-US" altLang="zh-HK" sz="2800" dirty="0"/>
              <a:t>20/08/2014   </a:t>
            </a:r>
            <a:r>
              <a:rPr lang="en-US" altLang="zh-HK" sz="2800" dirty="0" smtClean="0"/>
              <a:t>    Open of Tender </a:t>
            </a:r>
          </a:p>
          <a:p>
            <a:r>
              <a:rPr lang="en-US" altLang="zh-HK" sz="2800" dirty="0" smtClean="0"/>
              <a:t>27/08/2014       Tender Briefing</a:t>
            </a:r>
            <a:endParaRPr lang="en-US" altLang="zh-HK" sz="2800" dirty="0"/>
          </a:p>
          <a:p>
            <a:r>
              <a:rPr lang="en-US" altLang="zh-HK" sz="2800" dirty="0" smtClean="0"/>
              <a:t>10/09/2014       Closing Submission of Tender (by 2:00p.m.)</a:t>
            </a:r>
            <a:endParaRPr lang="en-US" altLang="zh-HK" sz="2800" dirty="0"/>
          </a:p>
          <a:p>
            <a:r>
              <a:rPr lang="en-US" altLang="zh-HK" sz="2800" dirty="0" smtClean="0"/>
              <a:t>15-19/09/2014  Tender interview</a:t>
            </a:r>
          </a:p>
          <a:p>
            <a:endParaRPr lang="en-US" altLang="zh-HK" sz="2800" dirty="0"/>
          </a:p>
          <a:p>
            <a:endParaRPr lang="en-US" altLang="zh-HK" dirty="0"/>
          </a:p>
          <a:p>
            <a:endParaRPr lang="zh-HK" altLang="en-US" dirty="0"/>
          </a:p>
        </p:txBody>
      </p:sp>
    </p:spTree>
    <p:extLst>
      <p:ext uri="{BB962C8B-B14F-4D97-AF65-F5344CB8AC3E}">
        <p14:creationId xmlns:p14="http://schemas.microsoft.com/office/powerpoint/2010/main" val="2442258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sz="3600" b="1" dirty="0"/>
              <a:t>3.2  Pocket-Drug-Counselor (PDC) </a:t>
            </a:r>
            <a:endParaRPr lang="zh-HK" altLang="en-US" sz="3600" b="1" dirty="0"/>
          </a:p>
        </p:txBody>
      </p:sp>
      <p:sp>
        <p:nvSpPr>
          <p:cNvPr id="3" name="文字版面配置區 2"/>
          <p:cNvSpPr>
            <a:spLocks noGrp="1"/>
          </p:cNvSpPr>
          <p:nvPr>
            <p:ph type="body" idx="1"/>
          </p:nvPr>
        </p:nvSpPr>
        <p:spPr/>
        <p:txBody>
          <a:bodyPr/>
          <a:lstStyle/>
          <a:p>
            <a:r>
              <a:rPr lang="en-US" altLang="zh-HK" sz="2400" dirty="0"/>
              <a:t>Pocket-Drug-Counselor (PDC) is a multimedia counseling-like mobile application(s) that is/are an extension of drug-addiction counseling service, with advanced smartphone technology.  Contractors are required to propose different individual mobile app/apps and design of appropriate clinical intervention content and structures to achieve each of these requirements</a:t>
            </a:r>
            <a:r>
              <a:rPr lang="en-US" altLang="zh-HK" dirty="0"/>
              <a:t>.</a:t>
            </a:r>
            <a:endParaRPr lang="zh-HK" altLang="en-US" dirty="0"/>
          </a:p>
        </p:txBody>
      </p:sp>
    </p:spTree>
    <p:extLst>
      <p:ext uri="{BB962C8B-B14F-4D97-AF65-F5344CB8AC3E}">
        <p14:creationId xmlns:p14="http://schemas.microsoft.com/office/powerpoint/2010/main" val="293307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sz="2800" b="1" dirty="0"/>
              <a:t>3.3	Key features requirements of PDC</a:t>
            </a:r>
            <a:r>
              <a:rPr lang="en-US" altLang="zh-HK" sz="2800" dirty="0"/>
              <a:t>: </a:t>
            </a:r>
            <a:endParaRPr lang="zh-HK" altLang="en-US" dirty="0"/>
          </a:p>
        </p:txBody>
      </p:sp>
      <p:sp>
        <p:nvSpPr>
          <p:cNvPr id="3" name="文字版面配置區 2"/>
          <p:cNvSpPr>
            <a:spLocks noGrp="1"/>
          </p:cNvSpPr>
          <p:nvPr>
            <p:ph type="body" idx="1"/>
          </p:nvPr>
        </p:nvSpPr>
        <p:spPr/>
        <p:txBody>
          <a:bodyPr/>
          <a:lstStyle/>
          <a:p>
            <a:endParaRPr lang="en-US" altLang="zh-HK" dirty="0"/>
          </a:p>
          <a:p>
            <a:pPr marL="203200" indent="0">
              <a:buNone/>
            </a:pPr>
            <a:r>
              <a:rPr lang="en-US" altLang="zh-HK" sz="2400" i="1" dirty="0"/>
              <a:t>The Apps proposed should have at </a:t>
            </a:r>
            <a:r>
              <a:rPr lang="en-US" altLang="zh-HK" sz="2400" i="1" dirty="0" smtClean="0"/>
              <a:t>least:</a:t>
            </a:r>
          </a:p>
          <a:p>
            <a:r>
              <a:rPr lang="en-US" altLang="zh-HK" sz="2400" dirty="0" smtClean="0"/>
              <a:t>Android </a:t>
            </a:r>
            <a:r>
              <a:rPr lang="en-US" altLang="zh-HK" sz="2400" dirty="0"/>
              <a:t>(support Android 4.0 or above) and </a:t>
            </a:r>
            <a:endParaRPr lang="en-US" altLang="zh-HK" sz="2400" dirty="0" smtClean="0"/>
          </a:p>
          <a:p>
            <a:r>
              <a:rPr lang="en-US" altLang="zh-HK" sz="2400" dirty="0" err="1" smtClean="0"/>
              <a:t>iOS</a:t>
            </a:r>
            <a:r>
              <a:rPr lang="en-US" altLang="zh-HK" sz="2400" dirty="0" smtClean="0"/>
              <a:t> </a:t>
            </a:r>
            <a:r>
              <a:rPr lang="en-US" altLang="zh-HK" sz="2400" dirty="0"/>
              <a:t>(support </a:t>
            </a:r>
            <a:r>
              <a:rPr lang="en-US" altLang="zh-HK" sz="2400" dirty="0" err="1"/>
              <a:t>iOS</a:t>
            </a:r>
            <a:r>
              <a:rPr lang="en-US" altLang="zh-HK" sz="2400" dirty="0"/>
              <a:t> 6.0 or above, fits both </a:t>
            </a:r>
            <a:r>
              <a:rPr lang="en-US" altLang="zh-HK" sz="2400" dirty="0" err="1"/>
              <a:t>Iphone</a:t>
            </a:r>
            <a:r>
              <a:rPr lang="en-US" altLang="zh-HK" sz="2400" dirty="0"/>
              <a:t> 4 or above and </a:t>
            </a:r>
            <a:r>
              <a:rPr lang="en-US" altLang="zh-HK" sz="2400" dirty="0" err="1"/>
              <a:t>Ipads</a:t>
            </a:r>
            <a:r>
              <a:rPr lang="en-US" altLang="zh-HK" sz="2400" dirty="0"/>
              <a:t> resolutions) versions </a:t>
            </a:r>
            <a:endParaRPr lang="en-US" altLang="zh-HK" sz="2400" dirty="0" smtClean="0"/>
          </a:p>
          <a:p>
            <a:r>
              <a:rPr lang="en-US" altLang="zh-HK" sz="2400" dirty="0" smtClean="0"/>
              <a:t>Windows </a:t>
            </a:r>
            <a:r>
              <a:rPr lang="en-US" altLang="zh-HK" sz="2400" dirty="0"/>
              <a:t>Mobile 8 or other versions are </a:t>
            </a:r>
            <a:r>
              <a:rPr lang="en-US" altLang="zh-HK" sz="2400" dirty="0" smtClean="0"/>
              <a:t>optional</a:t>
            </a:r>
            <a:endParaRPr lang="en-US" altLang="zh-HK" sz="2400" dirty="0"/>
          </a:p>
          <a:p>
            <a:endParaRPr lang="zh-HK" altLang="en-US" dirty="0"/>
          </a:p>
        </p:txBody>
      </p:sp>
    </p:spTree>
    <p:extLst>
      <p:ext uri="{BB962C8B-B14F-4D97-AF65-F5344CB8AC3E}">
        <p14:creationId xmlns:p14="http://schemas.microsoft.com/office/powerpoint/2010/main" val="732875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sz="3200" b="1" dirty="0" smtClean="0"/>
              <a:t>3.4.1  Goal of PDC</a:t>
            </a:r>
            <a:endParaRPr lang="zh-HK" altLang="en-US" sz="3200" b="1" dirty="0"/>
          </a:p>
        </p:txBody>
      </p:sp>
      <p:sp>
        <p:nvSpPr>
          <p:cNvPr id="3" name="文字版面配置區 2"/>
          <p:cNvSpPr>
            <a:spLocks noGrp="1"/>
          </p:cNvSpPr>
          <p:nvPr>
            <p:ph type="body" idx="1"/>
          </p:nvPr>
        </p:nvSpPr>
        <p:spPr/>
        <p:txBody>
          <a:bodyPr/>
          <a:lstStyle/>
          <a:p>
            <a:r>
              <a:rPr lang="en-US" altLang="zh-HK" sz="2400" dirty="0" smtClean="0"/>
              <a:t>Encourage </a:t>
            </a:r>
            <a:r>
              <a:rPr lang="en-US" altLang="zh-HK" sz="2400" dirty="0"/>
              <a:t>the hidden drug abuser to seek help via </a:t>
            </a:r>
            <a:r>
              <a:rPr lang="en-US" altLang="zh-HK" sz="2400" dirty="0" smtClean="0"/>
              <a:t>PDC</a:t>
            </a:r>
          </a:p>
          <a:p>
            <a:r>
              <a:rPr lang="en-US" altLang="zh-HK" sz="2400" dirty="0" smtClean="0"/>
              <a:t>shorten </a:t>
            </a:r>
            <a:r>
              <a:rPr lang="en-US" altLang="zh-HK" sz="2400" dirty="0"/>
              <a:t>the “hidden </a:t>
            </a:r>
            <a:r>
              <a:rPr lang="en-US" altLang="zh-HK" sz="2400" dirty="0" smtClean="0"/>
              <a:t>period”</a:t>
            </a:r>
          </a:p>
          <a:p>
            <a:r>
              <a:rPr lang="en-US" altLang="zh-HK" sz="2400" dirty="0" smtClean="0"/>
              <a:t>According </a:t>
            </a:r>
            <a:r>
              <a:rPr lang="en-US" altLang="zh-HK" sz="2400" dirty="0"/>
              <a:t>to the </a:t>
            </a:r>
            <a:r>
              <a:rPr lang="en-US" altLang="zh-HK" sz="2400" dirty="0" smtClean="0"/>
              <a:t>CRDA, </a:t>
            </a:r>
            <a:r>
              <a:rPr lang="en-US" altLang="zh-HK" sz="2400" dirty="0"/>
              <a:t>average hidden period of drug abusers is </a:t>
            </a:r>
            <a:r>
              <a:rPr lang="en-US" altLang="zh-HK" sz="2400" dirty="0" smtClean="0"/>
              <a:t>5 years</a:t>
            </a:r>
          </a:p>
          <a:p>
            <a:r>
              <a:rPr lang="en-US" altLang="zh-HK" sz="2400" dirty="0" smtClean="0"/>
              <a:t>to </a:t>
            </a:r>
            <a:r>
              <a:rPr lang="en-US" altLang="zh-HK" sz="2400" dirty="0"/>
              <a:t>use PDC to enhance drug abusers’ awareness and sensitivity towards the impacts of drug and to reduce their negative emotions via PDC.</a:t>
            </a:r>
          </a:p>
          <a:p>
            <a:endParaRPr lang="zh-HK" altLang="en-US" dirty="0"/>
          </a:p>
        </p:txBody>
      </p:sp>
    </p:spTree>
    <p:extLst>
      <p:ext uri="{BB962C8B-B14F-4D97-AF65-F5344CB8AC3E}">
        <p14:creationId xmlns:p14="http://schemas.microsoft.com/office/powerpoint/2010/main" val="782750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548680"/>
            <a:ext cx="8229600" cy="5577481"/>
          </a:xfrm>
        </p:spPr>
        <p:txBody>
          <a:bodyPr/>
          <a:lstStyle/>
          <a:p>
            <a:r>
              <a:rPr lang="en-US" altLang="zh-HK" sz="2400" dirty="0" smtClean="0"/>
              <a:t>3.4.2	PDC </a:t>
            </a:r>
            <a:r>
              <a:rPr lang="en-US" altLang="zh-HK" sz="2400" dirty="0"/>
              <a:t>is required to use creative and effective ways to reach out to the target population with least effect on stigmatization, and to promote help-seeking behavior. </a:t>
            </a:r>
          </a:p>
          <a:p>
            <a:r>
              <a:rPr lang="en-US" altLang="zh-HK" sz="2400" dirty="0"/>
              <a:t>3.4.3	Intensity or the level of PDC counselor’s intervention is subject to drug abusers’ option. For people with different symptoms, they should be guided and/or encouraged by the App for entering into different levels, or step by step, for further assistance gradually.</a:t>
            </a:r>
          </a:p>
          <a:p>
            <a:r>
              <a:rPr lang="en-US" altLang="zh-HK" sz="2400" dirty="0" smtClean="0"/>
              <a:t>3.4.4</a:t>
            </a:r>
            <a:r>
              <a:rPr lang="en-US" altLang="zh-HK" sz="2400" dirty="0"/>
              <a:t>	All data, including drug usage, patterns and distribution of addiction symptoms of the target community, are to be collected, saved in the Pocket Drug Counselor System for overall analysis purpose.</a:t>
            </a:r>
          </a:p>
        </p:txBody>
      </p:sp>
    </p:spTree>
    <p:extLst>
      <p:ext uri="{BB962C8B-B14F-4D97-AF65-F5344CB8AC3E}">
        <p14:creationId xmlns:p14="http://schemas.microsoft.com/office/powerpoint/2010/main" val="3168510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sz="1800" dirty="0" smtClean="0"/>
              <a:t>3.4.5  PDC </a:t>
            </a:r>
            <a:r>
              <a:rPr lang="en-US" altLang="zh-HK" sz="1800" dirty="0"/>
              <a:t>is required to base on  the principles  of Brief Intervention (BI) and its  FRAMES model (or any equivalent and industry validated and reliable model that serve the same function as below): </a:t>
            </a:r>
            <a:endParaRPr lang="zh-HK" altLang="en-US" sz="1800" dirty="0"/>
          </a:p>
        </p:txBody>
      </p:sp>
      <p:sp>
        <p:nvSpPr>
          <p:cNvPr id="3" name="文字版面配置區 2"/>
          <p:cNvSpPr>
            <a:spLocks noGrp="1"/>
          </p:cNvSpPr>
          <p:nvPr>
            <p:ph type="body" idx="1"/>
          </p:nvPr>
        </p:nvSpPr>
        <p:spPr/>
        <p:txBody>
          <a:bodyPr/>
          <a:lstStyle/>
          <a:p>
            <a:r>
              <a:rPr lang="en-US" altLang="zh-HK" sz="1600" b="1" dirty="0" smtClean="0"/>
              <a:t>Feedback</a:t>
            </a:r>
            <a:r>
              <a:rPr lang="en-US" altLang="zh-HK" sz="1600" b="1" dirty="0"/>
              <a:t>: </a:t>
            </a:r>
            <a:r>
              <a:rPr lang="en-US" altLang="zh-HK" sz="1600" dirty="0"/>
              <a:t>Give feedback on the risks and negative consequences of drug users with a vivid and valid assessment of addiction.</a:t>
            </a:r>
          </a:p>
          <a:p>
            <a:r>
              <a:rPr lang="en-US" altLang="zh-HK" sz="1600" b="1" dirty="0" smtClean="0"/>
              <a:t>Responsibility</a:t>
            </a:r>
            <a:r>
              <a:rPr lang="en-US" altLang="zh-HK" sz="1600" b="1" dirty="0"/>
              <a:t>: </a:t>
            </a:r>
            <a:r>
              <a:rPr lang="en-US" altLang="zh-HK" sz="1600" dirty="0"/>
              <a:t>Emphasize that the individual is responsible for making his or her own decision about his/her drug-taking behavior. Self-control is highly associated with sense of responsibility.</a:t>
            </a:r>
          </a:p>
          <a:p>
            <a:r>
              <a:rPr lang="en-US" altLang="zh-HK" sz="1600" b="1" dirty="0" smtClean="0"/>
              <a:t>Advice</a:t>
            </a:r>
            <a:r>
              <a:rPr lang="en-US" altLang="zh-HK" sz="1600" b="1" dirty="0"/>
              <a:t>: </a:t>
            </a:r>
            <a:r>
              <a:rPr lang="en-US" altLang="zh-HK" sz="1600" dirty="0"/>
              <a:t>Give straightforward advice on modifying drug-taking behavior.</a:t>
            </a:r>
          </a:p>
          <a:p>
            <a:r>
              <a:rPr lang="en-US" altLang="zh-HK" sz="1600" b="1" dirty="0" smtClean="0"/>
              <a:t>Menu </a:t>
            </a:r>
            <a:r>
              <a:rPr lang="en-US" altLang="zh-HK" sz="1600" b="1" dirty="0"/>
              <a:t>of options: </a:t>
            </a:r>
            <a:r>
              <a:rPr lang="en-US" altLang="zh-HK" sz="1600" dirty="0"/>
              <a:t>Give menus of options to choose from, fostering the client’s involvement in decision-making, e.g. coping skills are essential for leaving the vicious cycle of drug addiction .</a:t>
            </a:r>
          </a:p>
          <a:p>
            <a:r>
              <a:rPr lang="en-US" altLang="zh-HK" sz="1600" b="1" dirty="0" smtClean="0"/>
              <a:t>Empathy</a:t>
            </a:r>
            <a:r>
              <a:rPr lang="en-US" altLang="zh-HK" sz="1600" b="1" dirty="0"/>
              <a:t>: </a:t>
            </a:r>
            <a:r>
              <a:rPr lang="en-US" altLang="zh-HK" sz="1600" dirty="0"/>
              <a:t>Be empathic, respectful, and non-judgmental.</a:t>
            </a:r>
          </a:p>
          <a:p>
            <a:r>
              <a:rPr lang="en-US" altLang="zh-HK" sz="1600" b="1" dirty="0" smtClean="0"/>
              <a:t>Self-efficacy</a:t>
            </a:r>
            <a:r>
              <a:rPr lang="en-US" altLang="zh-HK" sz="1600" b="1" dirty="0"/>
              <a:t>: </a:t>
            </a:r>
            <a:r>
              <a:rPr lang="en-US" altLang="zh-HK" sz="1600" dirty="0"/>
              <a:t>Express optimism that the individual can modify his or her drug-taking behavior if they choose. Self-efficacy is one's ability to produce a desired result or effect, e.g. modeling effect of peer supporters.</a:t>
            </a:r>
          </a:p>
          <a:p>
            <a:endParaRPr lang="zh-HK" altLang="en-US" dirty="0"/>
          </a:p>
        </p:txBody>
      </p:sp>
    </p:spTree>
    <p:extLst>
      <p:ext uri="{BB962C8B-B14F-4D97-AF65-F5344CB8AC3E}">
        <p14:creationId xmlns:p14="http://schemas.microsoft.com/office/powerpoint/2010/main" val="4047668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rmAutofit/>
          </a:bodyPr>
          <a:lstStyle/>
          <a:p>
            <a:pPr lvl="0" algn="l">
              <a:buClr>
                <a:srgbClr val="0090D5"/>
              </a:buClr>
              <a:buSzPct val="25000"/>
            </a:pPr>
            <a:r>
              <a:rPr lang="en-US" sz="4400" b="1" dirty="0">
                <a:solidFill>
                  <a:schemeClr val="tx1"/>
                </a:solidFill>
              </a:rPr>
              <a:t>Pocket Drug Counselor (PDC)</a:t>
            </a:r>
            <a:endParaRPr lang="en-US" sz="4400" b="1" i="0" u="none" strike="noStrike" cap="none" baseline="0" dirty="0">
              <a:solidFill>
                <a:schemeClr val="tx1"/>
              </a:solidFill>
              <a:sym typeface="Arial"/>
            </a:endParaRPr>
          </a:p>
        </p:txBody>
      </p:sp>
      <p:sp>
        <p:nvSpPr>
          <p:cNvPr id="163" name="Shape 163"/>
          <p:cNvSpPr txBox="1">
            <a:spLocks noGrp="1"/>
          </p:cNvSpPr>
          <p:nvPr>
            <p:ph type="body" idx="1"/>
          </p:nvPr>
        </p:nvSpPr>
        <p:spPr>
          <a:xfrm>
            <a:off x="468312" y="1412875"/>
            <a:ext cx="8229600" cy="4525961"/>
          </a:xfrm>
          <a:prstGeom prst="rect">
            <a:avLst/>
          </a:prstGeom>
          <a:noFill/>
          <a:ln>
            <a:noFill/>
          </a:ln>
        </p:spPr>
        <p:txBody>
          <a:bodyPr lIns="91425" tIns="45700" rIns="91425" bIns="45700" anchor="t" anchorCtr="0">
            <a:normAutofit/>
          </a:bodyPr>
          <a:lstStyle/>
          <a:p>
            <a:pPr indent="-342900">
              <a:spcBef>
                <a:spcPts val="0"/>
              </a:spcBef>
              <a:buClr>
                <a:srgbClr val="0090D5"/>
              </a:buClr>
              <a:buSzPct val="25000"/>
              <a:buFont typeface="Wingdings" pitchFamily="2" charset="2"/>
              <a:buChar char="l"/>
            </a:pPr>
            <a:r>
              <a:rPr lang="en-US" sz="2400" b="0" i="0" u="none" strike="noStrike" cap="none" baseline="0" dirty="0" smtClean="0">
                <a:solidFill>
                  <a:schemeClr val="tx1"/>
                </a:solidFill>
                <a:sym typeface="Arial"/>
              </a:rPr>
              <a:t>Adoption </a:t>
            </a:r>
            <a:r>
              <a:rPr lang="en-US" sz="2400" b="0" i="0" u="none" strike="noStrike" cap="none" baseline="0" dirty="0">
                <a:solidFill>
                  <a:schemeClr val="tx1"/>
                </a:solidFill>
                <a:sym typeface="Arial"/>
              </a:rPr>
              <a:t>of </a:t>
            </a:r>
            <a:r>
              <a:rPr lang="en-US" sz="2400" b="0" i="0" u="none" strike="noStrike" cap="none" baseline="0" dirty="0" smtClean="0">
                <a:solidFill>
                  <a:schemeClr val="tx1"/>
                </a:solidFill>
                <a:sym typeface="Arial"/>
              </a:rPr>
              <a:t>Frames</a:t>
            </a:r>
          </a:p>
          <a:p>
            <a:pPr indent="-342900">
              <a:spcBef>
                <a:spcPts val="0"/>
              </a:spcBef>
              <a:buClr>
                <a:srgbClr val="0090D5"/>
              </a:buClr>
              <a:buSzPct val="25000"/>
              <a:buFont typeface="Wingdings" pitchFamily="2" charset="2"/>
              <a:buChar char="l"/>
            </a:pPr>
            <a:r>
              <a:rPr lang="en-US" sz="2400" dirty="0" smtClean="0">
                <a:solidFill>
                  <a:schemeClr val="tx1"/>
                </a:solidFill>
              </a:rPr>
              <a:t>Evidence Base</a:t>
            </a:r>
            <a:endParaRPr lang="en-US" sz="2400" b="0" i="0" u="none" strike="noStrike" cap="none" baseline="0" dirty="0">
              <a:solidFill>
                <a:schemeClr val="tx1"/>
              </a:solidFill>
              <a:sym typeface="Arial"/>
            </a:endParaRPr>
          </a:p>
          <a:p>
            <a:pPr indent="-342900">
              <a:spcBef>
                <a:spcPts val="560"/>
              </a:spcBef>
              <a:buClr>
                <a:srgbClr val="0090D5"/>
              </a:buClr>
              <a:buSzPct val="25000"/>
              <a:buFont typeface="Wingdings" pitchFamily="2" charset="2"/>
              <a:buChar char="l"/>
            </a:pPr>
            <a:r>
              <a:rPr lang="en-US" sz="2400" b="0" i="0" u="none" strike="noStrike" cap="none" baseline="0" dirty="0" smtClean="0">
                <a:solidFill>
                  <a:schemeClr val="tx1"/>
                </a:solidFill>
                <a:sym typeface="Arial"/>
              </a:rPr>
              <a:t>Metaphors</a:t>
            </a:r>
            <a:endParaRPr lang="en-US" sz="2400" b="0" i="0" u="none" strike="noStrike" cap="none" baseline="0" dirty="0">
              <a:solidFill>
                <a:schemeClr val="tx1"/>
              </a:solidFill>
              <a:sym typeface="Arial"/>
            </a:endParaRPr>
          </a:p>
          <a:p>
            <a:pPr indent="-342900">
              <a:spcBef>
                <a:spcPts val="560"/>
              </a:spcBef>
              <a:buClr>
                <a:srgbClr val="0090D5"/>
              </a:buClr>
              <a:buSzPct val="25000"/>
              <a:buFont typeface="Wingdings" pitchFamily="2" charset="2"/>
              <a:buChar char="l"/>
            </a:pPr>
            <a:r>
              <a:rPr lang="en-US" sz="2400" b="0" i="0" u="none" strike="noStrike" cap="none" baseline="0" dirty="0" smtClean="0">
                <a:solidFill>
                  <a:schemeClr val="tx1"/>
                </a:solidFill>
                <a:sym typeface="Arial"/>
              </a:rPr>
              <a:t>Technical skills on AV effect, interactive, creativity,</a:t>
            </a:r>
            <a:endParaRPr lang="en-US" sz="2400" b="0" i="0" u="none" strike="noStrike" cap="none" baseline="0" dirty="0">
              <a:solidFill>
                <a:schemeClr val="tx1"/>
              </a:solidFill>
              <a:sym typeface="Arial"/>
            </a:endParaRPr>
          </a:p>
          <a:p>
            <a:pPr indent="-342900">
              <a:spcBef>
                <a:spcPts val="560"/>
              </a:spcBef>
              <a:buClr>
                <a:srgbClr val="0090D5"/>
              </a:buClr>
              <a:buSzPct val="25000"/>
              <a:buFont typeface="Wingdings" pitchFamily="2" charset="2"/>
              <a:buChar char="l"/>
            </a:pPr>
            <a:r>
              <a:rPr lang="en-US" sz="2400" b="0" i="0" u="none" strike="noStrike" cap="none" baseline="0" dirty="0" smtClean="0">
                <a:solidFill>
                  <a:schemeClr val="tx1"/>
                </a:solidFill>
                <a:sym typeface="Arial"/>
              </a:rPr>
              <a:t>Effective </a:t>
            </a:r>
            <a:r>
              <a:rPr lang="en-US" sz="2400" b="0" i="0" u="none" strike="noStrike" cap="none" baseline="0" dirty="0">
                <a:solidFill>
                  <a:schemeClr val="tx1"/>
                </a:solidFill>
                <a:sym typeface="Arial"/>
              </a:rPr>
              <a:t>functions (</a:t>
            </a:r>
            <a:r>
              <a:rPr lang="en-US" sz="2400" b="0" i="0" u="none" strike="noStrike" cap="none" baseline="0" dirty="0" err="1">
                <a:solidFill>
                  <a:schemeClr val="tx1"/>
                </a:solidFill>
                <a:sym typeface="Arial"/>
              </a:rPr>
              <a:t>eg</a:t>
            </a:r>
            <a:r>
              <a:rPr lang="en-US" sz="2400" b="0" i="0" u="none" strike="noStrike" cap="none" baseline="0" dirty="0">
                <a:solidFill>
                  <a:schemeClr val="tx1"/>
                </a:solidFill>
                <a:sym typeface="Arial"/>
              </a:rPr>
              <a:t>. </a:t>
            </a:r>
            <a:r>
              <a:rPr lang="en-US" sz="2400" b="0" i="0" u="none" strike="noStrike" cap="none" baseline="0" dirty="0" smtClean="0">
                <a:solidFill>
                  <a:schemeClr val="tx1"/>
                </a:solidFill>
                <a:sym typeface="Arial"/>
              </a:rPr>
              <a:t>blog </a:t>
            </a:r>
            <a:r>
              <a:rPr lang="en-US" sz="2400" b="0" i="0" u="none" strike="noStrike" cap="none" baseline="0" dirty="0">
                <a:solidFill>
                  <a:schemeClr val="tx1"/>
                </a:solidFill>
                <a:sym typeface="Arial"/>
              </a:rPr>
              <a:t>control panel, member system, </a:t>
            </a:r>
            <a:r>
              <a:rPr lang="en-US" sz="2400" b="0" i="0" u="none" strike="noStrike" cap="none" baseline="0" dirty="0" smtClean="0">
                <a:solidFill>
                  <a:schemeClr val="tx1"/>
                </a:solidFill>
                <a:sym typeface="Arial"/>
              </a:rPr>
              <a:t>self-monitoring </a:t>
            </a:r>
            <a:r>
              <a:rPr lang="en-US" sz="2400" b="0" i="0" u="none" strike="noStrike" cap="none" baseline="0" dirty="0">
                <a:solidFill>
                  <a:schemeClr val="tx1"/>
                </a:solidFill>
                <a:sym typeface="Arial"/>
              </a:rPr>
              <a:t>tools, notifications)</a:t>
            </a:r>
          </a:p>
          <a:p>
            <a:pPr indent="-342900">
              <a:spcBef>
                <a:spcPts val="560"/>
              </a:spcBef>
              <a:buClr>
                <a:srgbClr val="0090D5"/>
              </a:buClr>
              <a:buSzPct val="25000"/>
              <a:buFont typeface="Wingdings" pitchFamily="2" charset="2"/>
              <a:buChar char="l"/>
            </a:pPr>
            <a:r>
              <a:rPr lang="en-US" sz="2400" b="0" i="0" u="none" strike="noStrike" cap="none" baseline="0" dirty="0" smtClean="0">
                <a:solidFill>
                  <a:schemeClr val="tx1"/>
                </a:solidFill>
                <a:sym typeface="Arial"/>
              </a:rPr>
              <a:t>Data </a:t>
            </a:r>
            <a:r>
              <a:rPr lang="en-US" sz="2400" b="0" i="0" u="none" strike="noStrike" cap="none" baseline="0" dirty="0">
                <a:solidFill>
                  <a:schemeClr val="tx1"/>
                </a:solidFill>
                <a:sym typeface="Arial"/>
              </a:rPr>
              <a:t>Collection (</a:t>
            </a:r>
            <a:r>
              <a:rPr lang="en-US" sz="2400" b="0" i="0" u="none" strike="noStrike" cap="none" baseline="0" dirty="0" err="1">
                <a:solidFill>
                  <a:schemeClr val="tx1"/>
                </a:solidFill>
                <a:sym typeface="Arial"/>
              </a:rPr>
              <a:t>eg</a:t>
            </a:r>
            <a:r>
              <a:rPr lang="en-US" sz="2400" b="0" i="0" u="none" strike="noStrike" cap="none" baseline="0" dirty="0">
                <a:solidFill>
                  <a:schemeClr val="tx1"/>
                </a:solidFill>
                <a:sym typeface="Arial"/>
              </a:rPr>
              <a:t>. </a:t>
            </a:r>
            <a:r>
              <a:rPr lang="en-US" sz="2400" b="0" i="0" u="none" strike="noStrike" cap="none" baseline="0" dirty="0" smtClean="0">
                <a:solidFill>
                  <a:schemeClr val="tx1"/>
                </a:solidFill>
                <a:sym typeface="Arial"/>
              </a:rPr>
              <a:t>diary</a:t>
            </a:r>
            <a:r>
              <a:rPr lang="en-US" sz="2400" b="0" i="0" u="none" strike="noStrike" cap="none" baseline="0" dirty="0">
                <a:solidFill>
                  <a:schemeClr val="tx1"/>
                </a:solidFill>
                <a:sym typeface="Arial"/>
              </a:rPr>
              <a:t>, </a:t>
            </a:r>
            <a:r>
              <a:rPr lang="en-US" sz="2400" b="0" i="0" u="none" strike="noStrike" cap="none" baseline="0" dirty="0" smtClean="0">
                <a:solidFill>
                  <a:schemeClr val="tx1"/>
                </a:solidFill>
                <a:sym typeface="Arial"/>
              </a:rPr>
              <a:t>blog</a:t>
            </a:r>
            <a:r>
              <a:rPr lang="en-US" sz="2400" b="0" i="0" u="none" strike="noStrike" cap="none" baseline="0" dirty="0">
                <a:solidFill>
                  <a:schemeClr val="tx1"/>
                </a:solidFill>
                <a:sym typeface="Arial"/>
              </a:rPr>
              <a:t>, tagging function etc.</a:t>
            </a:r>
            <a:r>
              <a:rPr lang="en-US" sz="2400" b="1" i="0" u="none" strike="noStrike" cap="none" baseline="0" dirty="0">
                <a:solidFill>
                  <a:schemeClr val="tx1"/>
                </a:solidFill>
                <a:sym typeface="Arial"/>
              </a:rPr>
              <a:t>)</a:t>
            </a:r>
          </a:p>
          <a:p>
            <a:pPr marL="0" marR="0" lvl="0" indent="0" algn="l" rtl="0">
              <a:spcBef>
                <a:spcPts val="0"/>
              </a:spcBef>
              <a:buNone/>
            </a:pPr>
            <a:endParaRPr sz="2800" b="0" i="0" u="none" strike="noStrike" cap="none" baseline="0" dirty="0">
              <a:solidFill>
                <a:srgbClr val="0090D5"/>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994123"/>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dirty="0" err="1">
                <a:solidFill>
                  <a:schemeClr val="tx1"/>
                </a:solidFill>
                <a:latin typeface="Arial"/>
                <a:ea typeface="Arial"/>
                <a:cs typeface="Arial"/>
                <a:sym typeface="Arial"/>
              </a:rPr>
              <a:t>Programme</a:t>
            </a:r>
            <a:endParaRPr lang="en-US" sz="4400" b="1" i="0" u="none" strike="noStrike" cap="none" baseline="0" dirty="0">
              <a:solidFill>
                <a:schemeClr val="tx1"/>
              </a:solidFill>
              <a:latin typeface="Arial"/>
              <a:ea typeface="Arial"/>
              <a:cs typeface="Arial"/>
              <a:sym typeface="Arial"/>
            </a:endParaRPr>
          </a:p>
        </p:txBody>
      </p:sp>
      <p:graphicFrame>
        <p:nvGraphicFramePr>
          <p:cNvPr id="58" name="Shape 58"/>
          <p:cNvGraphicFramePr/>
          <p:nvPr>
            <p:extLst>
              <p:ext uri="{D42A27DB-BD31-4B8C-83A1-F6EECF244321}">
                <p14:modId xmlns:p14="http://schemas.microsoft.com/office/powerpoint/2010/main" val="1114072940"/>
              </p:ext>
            </p:extLst>
          </p:nvPr>
        </p:nvGraphicFramePr>
        <p:xfrm>
          <a:off x="508000" y="1773236"/>
          <a:ext cx="8024440" cy="3161210"/>
        </p:xfrm>
        <a:graphic>
          <a:graphicData uri="http://schemas.openxmlformats.org/drawingml/2006/table">
            <a:tbl>
              <a:tblPr>
                <a:noFill/>
                <a:tableStyleId>{438E3239-8BD5-42CC-A8FA-EDBB6516D4C4}</a:tableStyleId>
              </a:tblPr>
              <a:tblGrid>
                <a:gridCol w="2162513"/>
                <a:gridCol w="5861927"/>
              </a:tblGrid>
              <a:tr h="639750">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a:solidFill>
                            <a:srgbClr val="404040"/>
                          </a:solidFill>
                          <a:latin typeface="Arial"/>
                          <a:ea typeface="Arial"/>
                          <a:cs typeface="Arial"/>
                          <a:sym typeface="Arial"/>
                        </a:rPr>
                        <a:t>11:00 am</a:t>
                      </a:r>
                    </a:p>
                  </a:txBody>
                  <a:tcPr marL="91450" marR="91450" marT="0" marB="0"/>
                </a:tc>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smtClean="0">
                          <a:solidFill>
                            <a:srgbClr val="404040"/>
                          </a:solidFill>
                          <a:latin typeface="Arial"/>
                          <a:ea typeface="Arial"/>
                          <a:cs typeface="Arial"/>
                          <a:sym typeface="Arial"/>
                        </a:rPr>
                        <a:t>Introduction</a:t>
                      </a:r>
                      <a:endParaRPr lang="en-US" sz="2800" b="1" i="0" u="none" strike="noStrike" cap="none" baseline="0" dirty="0">
                        <a:solidFill>
                          <a:srgbClr val="404040"/>
                        </a:solidFill>
                        <a:latin typeface="Arial"/>
                        <a:ea typeface="Arial"/>
                        <a:cs typeface="Arial"/>
                        <a:sym typeface="Arial"/>
                      </a:endParaRPr>
                    </a:p>
                  </a:txBody>
                  <a:tcPr marL="91450" marR="91450" marT="0" marB="0"/>
                </a:tc>
              </a:tr>
              <a:tr h="655974">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a:solidFill>
                            <a:srgbClr val="404040"/>
                          </a:solidFill>
                          <a:latin typeface="Arial"/>
                          <a:ea typeface="Arial"/>
                          <a:cs typeface="Arial"/>
                          <a:sym typeface="Arial"/>
                        </a:rPr>
                        <a:t>11:10 am</a:t>
                      </a:r>
                    </a:p>
                  </a:txBody>
                  <a:tcPr marL="91450" marR="91450" marT="0" marB="0"/>
                </a:tc>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smtClean="0">
                          <a:solidFill>
                            <a:srgbClr val="404040"/>
                          </a:solidFill>
                          <a:latin typeface="+mn-lt"/>
                          <a:ea typeface="Arial"/>
                          <a:cs typeface="Arial"/>
                          <a:sym typeface="Arial"/>
                        </a:rPr>
                        <a:t>Service of Enlighten Centre</a:t>
                      </a:r>
                    </a:p>
                  </a:txBody>
                  <a:tcPr marL="91450" marR="91450" marT="0" marB="0"/>
                </a:tc>
              </a:tr>
              <a:tr h="639750">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smtClean="0">
                          <a:solidFill>
                            <a:srgbClr val="404040"/>
                          </a:solidFill>
                          <a:latin typeface="Arial"/>
                          <a:ea typeface="Arial"/>
                          <a:cs typeface="Arial"/>
                          <a:sym typeface="Arial"/>
                        </a:rPr>
                        <a:t>11:25 </a:t>
                      </a:r>
                      <a:r>
                        <a:rPr lang="en-US" sz="2800" b="1" i="0" u="none" strike="noStrike" cap="none" baseline="0" dirty="0">
                          <a:solidFill>
                            <a:srgbClr val="404040"/>
                          </a:solidFill>
                          <a:latin typeface="Arial"/>
                          <a:ea typeface="Arial"/>
                          <a:cs typeface="Arial"/>
                          <a:sym typeface="Arial"/>
                        </a:rPr>
                        <a:t>am </a:t>
                      </a:r>
                    </a:p>
                  </a:txBody>
                  <a:tcPr marL="91450" marR="91450" marT="0" marB="0"/>
                </a:tc>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smtClean="0">
                          <a:solidFill>
                            <a:srgbClr val="404040"/>
                          </a:solidFill>
                          <a:latin typeface="+mn-lt"/>
                          <a:ea typeface="Arial"/>
                          <a:cs typeface="Arial"/>
                          <a:sym typeface="Arial"/>
                        </a:rPr>
                        <a:t>Highlights of Tender Document</a:t>
                      </a:r>
                      <a:endParaRPr lang="en-US" sz="2800" b="1" i="0" u="none" strike="noStrike" cap="none" baseline="0" dirty="0">
                        <a:solidFill>
                          <a:srgbClr val="404040"/>
                        </a:solidFill>
                        <a:latin typeface="Arial"/>
                        <a:ea typeface="Arial"/>
                        <a:cs typeface="Arial"/>
                        <a:sym typeface="Arial"/>
                      </a:endParaRPr>
                    </a:p>
                  </a:txBody>
                  <a:tcPr marL="91450" marR="91450" marT="0" marB="0"/>
                </a:tc>
              </a:tr>
              <a:tr h="584386">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smtClean="0">
                          <a:solidFill>
                            <a:srgbClr val="404040"/>
                          </a:solidFill>
                          <a:latin typeface="Arial"/>
                          <a:ea typeface="Arial"/>
                          <a:cs typeface="Arial"/>
                          <a:sym typeface="Arial"/>
                        </a:rPr>
                        <a:t>11:40 </a:t>
                      </a:r>
                      <a:r>
                        <a:rPr lang="en-US" sz="2800" b="1" i="0" u="none" strike="noStrike" cap="none" baseline="0" dirty="0">
                          <a:solidFill>
                            <a:srgbClr val="404040"/>
                          </a:solidFill>
                          <a:latin typeface="Arial"/>
                          <a:ea typeface="Arial"/>
                          <a:cs typeface="Arial"/>
                          <a:sym typeface="Arial"/>
                        </a:rPr>
                        <a:t>am</a:t>
                      </a:r>
                    </a:p>
                  </a:txBody>
                  <a:tcPr marL="91450" marR="91450" marT="0" marB="0"/>
                </a:tc>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a:solidFill>
                            <a:srgbClr val="404040"/>
                          </a:solidFill>
                          <a:latin typeface="Arial"/>
                          <a:ea typeface="Arial"/>
                          <a:cs typeface="Arial"/>
                          <a:sym typeface="Arial"/>
                        </a:rPr>
                        <a:t>Q &amp; A</a:t>
                      </a:r>
                    </a:p>
                  </a:txBody>
                  <a:tcPr marL="91450" marR="91450" marT="0" marB="0"/>
                </a:tc>
              </a:tr>
              <a:tr h="641350">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a:solidFill>
                            <a:srgbClr val="404040"/>
                          </a:solidFill>
                          <a:latin typeface="Arial"/>
                          <a:ea typeface="Arial"/>
                          <a:cs typeface="Arial"/>
                          <a:sym typeface="Arial"/>
                        </a:rPr>
                        <a:t>12:00 noon</a:t>
                      </a:r>
                    </a:p>
                  </a:txBody>
                  <a:tcPr marL="91450" marR="91450" marT="0" marB="0"/>
                </a:tc>
                <a:tc>
                  <a:txBody>
                    <a:bodyPr/>
                    <a:lstStyle/>
                    <a:p>
                      <a:pPr marL="0" marR="0" lvl="0" indent="0" algn="l" rtl="0">
                        <a:lnSpc>
                          <a:spcPct val="100000"/>
                        </a:lnSpc>
                        <a:spcBef>
                          <a:spcPts val="0"/>
                        </a:spcBef>
                        <a:spcAft>
                          <a:spcPts val="0"/>
                        </a:spcAft>
                        <a:buClr>
                          <a:srgbClr val="404040"/>
                        </a:buClr>
                        <a:buSzPct val="25000"/>
                        <a:buFont typeface="Arial"/>
                        <a:buNone/>
                      </a:pPr>
                      <a:r>
                        <a:rPr lang="en-US" sz="2800" b="1" i="0" u="none" strike="noStrike" cap="none" baseline="0" dirty="0">
                          <a:solidFill>
                            <a:srgbClr val="404040"/>
                          </a:solidFill>
                          <a:latin typeface="Arial"/>
                          <a:ea typeface="Arial"/>
                          <a:cs typeface="Arial"/>
                          <a:sym typeface="Arial"/>
                        </a:rPr>
                        <a:t>End of Briefing</a:t>
                      </a:r>
                    </a:p>
                  </a:txBody>
                  <a:tcPr marL="91450" marR="91450" marT="0" marB="0"/>
                </a:tc>
              </a:tr>
            </a:tbl>
          </a:graphicData>
        </a:graphic>
      </p:graphicFrame>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rmAutofit/>
          </a:bodyPr>
          <a:lstStyle/>
          <a:p>
            <a:pPr lvl="0" algn="l">
              <a:buClr>
                <a:srgbClr val="0090D5"/>
              </a:buClr>
              <a:buSzPct val="25000"/>
            </a:pPr>
            <a:r>
              <a:rPr lang="en-US" sz="4400" b="1" dirty="0">
                <a:solidFill>
                  <a:schemeClr val="tx1"/>
                </a:solidFill>
              </a:rPr>
              <a:t>Student App / Parents App</a:t>
            </a:r>
          </a:p>
        </p:txBody>
      </p:sp>
      <p:sp>
        <p:nvSpPr>
          <p:cNvPr id="169" name="Shape 169"/>
          <p:cNvSpPr txBox="1">
            <a:spLocks noGrp="1"/>
          </p:cNvSpPr>
          <p:nvPr>
            <p:ph type="body" idx="1"/>
          </p:nvPr>
        </p:nvSpPr>
        <p:spPr>
          <a:xfrm>
            <a:off x="468312" y="1268412"/>
            <a:ext cx="8229600" cy="4525961"/>
          </a:xfrm>
          <a:prstGeom prst="rect">
            <a:avLst/>
          </a:prstGeom>
          <a:noFill/>
          <a:ln>
            <a:noFill/>
          </a:ln>
        </p:spPr>
        <p:txBody>
          <a:bodyPr lIns="91425" tIns="45700" rIns="91425" bIns="45700" anchor="t" anchorCtr="0">
            <a:normAutofit/>
          </a:bodyPr>
          <a:lstStyle/>
          <a:p>
            <a:pPr marL="457200" indent="-457200">
              <a:spcBef>
                <a:spcPts val="560"/>
              </a:spcBef>
              <a:buClr>
                <a:srgbClr val="0090D5"/>
              </a:buClr>
              <a:buSzPct val="25000"/>
              <a:buFont typeface="Wingdings" pitchFamily="2" charset="2"/>
              <a:buChar char="l"/>
            </a:pPr>
            <a:r>
              <a:rPr lang="en-US" sz="2400" b="0" i="0" u="none" strike="noStrike" cap="none" baseline="0" dirty="0" smtClean="0">
                <a:solidFill>
                  <a:schemeClr val="tx1"/>
                </a:solidFill>
                <a:latin typeface="Arial"/>
                <a:ea typeface="Arial"/>
                <a:cs typeface="Arial"/>
                <a:sym typeface="Arial"/>
              </a:rPr>
              <a:t>Framework </a:t>
            </a:r>
            <a:r>
              <a:rPr lang="en-US" sz="2400" b="0" i="0" u="none" strike="noStrike" cap="none" baseline="0" dirty="0">
                <a:solidFill>
                  <a:schemeClr val="tx1"/>
                </a:solidFill>
                <a:latin typeface="Arial"/>
                <a:ea typeface="Arial"/>
                <a:cs typeface="Arial"/>
                <a:sym typeface="Arial"/>
              </a:rPr>
              <a:t>with supported evidence</a:t>
            </a:r>
          </a:p>
          <a:p>
            <a:pPr marL="457200" indent="-457200">
              <a:spcBef>
                <a:spcPts val="560"/>
              </a:spcBef>
              <a:buClr>
                <a:srgbClr val="0090D5"/>
              </a:buClr>
              <a:buSzPct val="25000"/>
              <a:buFont typeface="Wingdings" pitchFamily="2" charset="2"/>
              <a:buChar char="l"/>
            </a:pPr>
            <a:r>
              <a:rPr lang="en-US" sz="2400" b="0" i="0" u="none" strike="noStrike" cap="none" baseline="0" dirty="0" smtClean="0">
                <a:solidFill>
                  <a:schemeClr val="tx1"/>
                </a:solidFill>
                <a:latin typeface="Arial"/>
                <a:ea typeface="Arial"/>
                <a:cs typeface="Arial"/>
                <a:sym typeface="Arial"/>
              </a:rPr>
              <a:t>Psycho-educational </a:t>
            </a:r>
            <a:endParaRPr lang="en-US" sz="2400" b="0" i="0" u="none" strike="noStrike" cap="none" baseline="0" dirty="0">
              <a:solidFill>
                <a:schemeClr val="tx1"/>
              </a:solidFill>
              <a:latin typeface="Arial"/>
              <a:ea typeface="Arial"/>
              <a:cs typeface="Arial"/>
              <a:sym typeface="Arial"/>
            </a:endParaRPr>
          </a:p>
          <a:p>
            <a:pPr marL="457200" indent="-457200">
              <a:spcBef>
                <a:spcPts val="560"/>
              </a:spcBef>
              <a:buClr>
                <a:srgbClr val="0090D5"/>
              </a:buClr>
              <a:buSzPct val="25000"/>
              <a:buFont typeface="Wingdings" pitchFamily="2" charset="2"/>
              <a:buChar char="l"/>
            </a:pPr>
            <a:r>
              <a:rPr lang="en-US" sz="2400" b="0" i="0" u="none" strike="noStrike" cap="none" baseline="0" dirty="0" smtClean="0">
                <a:solidFill>
                  <a:schemeClr val="tx1"/>
                </a:solidFill>
                <a:latin typeface="Arial"/>
                <a:ea typeface="Arial"/>
                <a:cs typeface="Arial"/>
                <a:sym typeface="Arial"/>
              </a:rPr>
              <a:t>Interactive</a:t>
            </a:r>
            <a:endParaRPr lang="en-US" sz="2400" b="0" i="0" u="none" strike="noStrike" cap="none" baseline="0" dirty="0">
              <a:solidFill>
                <a:schemeClr val="tx1"/>
              </a:solidFill>
              <a:latin typeface="Arial"/>
              <a:ea typeface="Arial"/>
              <a:cs typeface="Arial"/>
              <a:sym typeface="Arial"/>
            </a:endParaRPr>
          </a:p>
          <a:p>
            <a:pPr marL="457200" indent="-457200">
              <a:spcBef>
                <a:spcPts val="560"/>
              </a:spcBef>
              <a:buClr>
                <a:srgbClr val="0090D5"/>
              </a:buClr>
              <a:buSzPct val="25000"/>
              <a:buFont typeface="Wingdings" pitchFamily="2" charset="2"/>
              <a:buChar char="l"/>
            </a:pPr>
            <a:r>
              <a:rPr lang="en-US" sz="2400" b="0" i="0" u="none" strike="noStrike" cap="none" baseline="0" dirty="0" smtClean="0">
                <a:solidFill>
                  <a:schemeClr val="tx1"/>
                </a:solidFill>
                <a:latin typeface="Arial"/>
                <a:ea typeface="Arial"/>
                <a:cs typeface="Arial"/>
                <a:sym typeface="Arial"/>
              </a:rPr>
              <a:t>Evidence </a:t>
            </a:r>
            <a:r>
              <a:rPr lang="en-US" sz="2400" b="0" i="0" u="none" strike="noStrike" cap="none" baseline="0" dirty="0">
                <a:solidFill>
                  <a:schemeClr val="tx1"/>
                </a:solidFill>
                <a:latin typeface="Arial"/>
                <a:ea typeface="Arial"/>
                <a:cs typeface="Arial"/>
                <a:sym typeface="Arial"/>
              </a:rPr>
              <a:t>base</a:t>
            </a:r>
          </a:p>
          <a:p>
            <a:pPr marL="457200" indent="-457200">
              <a:spcBef>
                <a:spcPts val="560"/>
              </a:spcBef>
              <a:buClr>
                <a:srgbClr val="0090D5"/>
              </a:buClr>
              <a:buSzPct val="25000"/>
              <a:buFont typeface="Wingdings" pitchFamily="2" charset="2"/>
              <a:buChar char="l"/>
            </a:pPr>
            <a:r>
              <a:rPr lang="en-US" sz="2400" b="0" i="0" u="none" strike="noStrike" cap="none" baseline="0" dirty="0" smtClean="0">
                <a:solidFill>
                  <a:schemeClr val="tx1"/>
                </a:solidFill>
                <a:latin typeface="Arial"/>
                <a:ea typeface="Arial"/>
                <a:cs typeface="Arial"/>
                <a:sym typeface="Arial"/>
              </a:rPr>
              <a:t>Technical </a:t>
            </a:r>
            <a:r>
              <a:rPr lang="en-US" sz="2400" b="0" i="0" u="none" strike="noStrike" cap="none" baseline="0" dirty="0">
                <a:solidFill>
                  <a:schemeClr val="tx1"/>
                </a:solidFill>
                <a:latin typeface="Arial"/>
                <a:ea typeface="Arial"/>
                <a:cs typeface="Arial"/>
                <a:sym typeface="Arial"/>
              </a:rPr>
              <a:t>Skills</a:t>
            </a:r>
          </a:p>
          <a:p>
            <a:pPr marL="457200" indent="-457200">
              <a:spcBef>
                <a:spcPts val="560"/>
              </a:spcBef>
              <a:buClr>
                <a:srgbClr val="0090D5"/>
              </a:buClr>
              <a:buSzPct val="25000"/>
              <a:buFont typeface="Wingdings" pitchFamily="2" charset="2"/>
              <a:buChar char="l"/>
            </a:pPr>
            <a:r>
              <a:rPr lang="en-US" sz="2400" b="0" i="0" u="none" strike="noStrike" cap="none" baseline="0" dirty="0" smtClean="0">
                <a:solidFill>
                  <a:schemeClr val="tx1"/>
                </a:solidFill>
                <a:latin typeface="Arial"/>
                <a:ea typeface="Arial"/>
                <a:cs typeface="Arial"/>
                <a:sym typeface="Arial"/>
              </a:rPr>
              <a:t>Effective </a:t>
            </a:r>
            <a:r>
              <a:rPr lang="en-US" sz="2400" b="0" i="0" u="none" strike="noStrike" cap="none" baseline="0" dirty="0">
                <a:solidFill>
                  <a:schemeClr val="tx1"/>
                </a:solidFill>
                <a:latin typeface="Arial"/>
                <a:ea typeface="Arial"/>
                <a:cs typeface="Arial"/>
                <a:sym typeface="Arial"/>
              </a:rPr>
              <a:t>functions (</a:t>
            </a:r>
            <a:r>
              <a:rPr lang="en-US" sz="2400" b="0" i="0" u="none" strike="noStrike" cap="none" baseline="0" dirty="0" err="1">
                <a:solidFill>
                  <a:schemeClr val="tx1"/>
                </a:solidFill>
                <a:latin typeface="Arial"/>
                <a:ea typeface="Arial"/>
                <a:cs typeface="Arial"/>
                <a:sym typeface="Arial"/>
              </a:rPr>
              <a:t>eg</a:t>
            </a:r>
            <a:r>
              <a:rPr lang="en-US" sz="2400" b="0" i="0" u="none" strike="noStrike" cap="none" baseline="0" dirty="0">
                <a:solidFill>
                  <a:schemeClr val="tx1"/>
                </a:solidFill>
                <a:latin typeface="Arial"/>
                <a:ea typeface="Arial"/>
                <a:cs typeface="Arial"/>
                <a:sym typeface="Arial"/>
              </a:rPr>
              <a:t>. </a:t>
            </a:r>
            <a:r>
              <a:rPr lang="en-US" sz="2400" b="0" i="0" u="none" strike="noStrike" cap="none" baseline="0" dirty="0" smtClean="0">
                <a:solidFill>
                  <a:schemeClr val="tx1"/>
                </a:solidFill>
                <a:latin typeface="Arial"/>
                <a:ea typeface="Arial"/>
                <a:cs typeface="Arial"/>
                <a:sym typeface="Arial"/>
              </a:rPr>
              <a:t>blog </a:t>
            </a:r>
            <a:r>
              <a:rPr lang="en-US" sz="2400" b="0" i="0" u="none" strike="noStrike" cap="none" baseline="0" dirty="0">
                <a:solidFill>
                  <a:schemeClr val="tx1"/>
                </a:solidFill>
                <a:latin typeface="Arial"/>
                <a:ea typeface="Arial"/>
                <a:cs typeface="Arial"/>
                <a:sym typeface="Arial"/>
              </a:rPr>
              <a:t>control panel, member system, self - monitoring tools, notifications)</a:t>
            </a:r>
          </a:p>
          <a:p>
            <a:pPr marL="457200" indent="-457200">
              <a:spcBef>
                <a:spcPts val="560"/>
              </a:spcBef>
              <a:buClr>
                <a:srgbClr val="0090D5"/>
              </a:buClr>
              <a:buSzPct val="25000"/>
              <a:buFont typeface="Wingdings" pitchFamily="2" charset="2"/>
              <a:buChar char="l"/>
            </a:pPr>
            <a:r>
              <a:rPr lang="en-US" sz="2400" b="0" i="0" u="none" strike="noStrike" cap="none" baseline="0" dirty="0" smtClean="0">
                <a:solidFill>
                  <a:schemeClr val="tx1"/>
                </a:solidFill>
                <a:latin typeface="Arial"/>
                <a:ea typeface="Arial"/>
                <a:cs typeface="Arial"/>
                <a:sym typeface="Arial"/>
              </a:rPr>
              <a:t>Data </a:t>
            </a:r>
            <a:r>
              <a:rPr lang="en-US" sz="2400" b="0" i="0" u="none" strike="noStrike" cap="none" baseline="0" dirty="0">
                <a:solidFill>
                  <a:schemeClr val="tx1"/>
                </a:solidFill>
                <a:latin typeface="Arial"/>
                <a:ea typeface="Arial"/>
                <a:cs typeface="Arial"/>
                <a:sym typeface="Arial"/>
              </a:rPr>
              <a:t>Collection (</a:t>
            </a:r>
            <a:r>
              <a:rPr lang="en-US" sz="2400" b="0" i="0" u="none" strike="noStrike" cap="none" baseline="0" dirty="0" err="1">
                <a:solidFill>
                  <a:schemeClr val="tx1"/>
                </a:solidFill>
                <a:latin typeface="Arial"/>
                <a:ea typeface="Arial"/>
                <a:cs typeface="Arial"/>
                <a:sym typeface="Arial"/>
              </a:rPr>
              <a:t>eg</a:t>
            </a:r>
            <a:r>
              <a:rPr lang="en-US" sz="2400" b="0" i="0" u="none" strike="noStrike" cap="none" baseline="0" dirty="0">
                <a:solidFill>
                  <a:schemeClr val="tx1"/>
                </a:solidFill>
                <a:latin typeface="Arial"/>
                <a:ea typeface="Arial"/>
                <a:cs typeface="Arial"/>
                <a:sym typeface="Arial"/>
              </a:rPr>
              <a:t>. </a:t>
            </a:r>
            <a:r>
              <a:rPr lang="en-US" sz="2400" b="0" i="0" u="none" strike="noStrike" cap="none" baseline="0" dirty="0" smtClean="0">
                <a:solidFill>
                  <a:schemeClr val="tx1"/>
                </a:solidFill>
                <a:latin typeface="Arial"/>
                <a:ea typeface="Arial"/>
                <a:cs typeface="Arial"/>
                <a:sym typeface="Arial"/>
              </a:rPr>
              <a:t>diary</a:t>
            </a:r>
            <a:r>
              <a:rPr lang="en-US" sz="2400" b="0" i="0" u="none" strike="noStrike" cap="none" baseline="0" dirty="0">
                <a:solidFill>
                  <a:schemeClr val="tx1"/>
                </a:solidFill>
                <a:latin typeface="Arial"/>
                <a:ea typeface="Arial"/>
                <a:cs typeface="Arial"/>
                <a:sym typeface="Arial"/>
              </a:rPr>
              <a:t>, Blog, tagging function etc</a:t>
            </a:r>
            <a:r>
              <a:rPr lang="en-US" sz="2400" b="0" i="0" u="none" strike="noStrike" cap="none" baseline="0" dirty="0" smtClean="0">
                <a:solidFill>
                  <a:schemeClr val="tx1"/>
                </a:solidFill>
                <a:latin typeface="Arial"/>
                <a:ea typeface="Arial"/>
                <a:cs typeface="Arial"/>
                <a:sym typeface="Arial"/>
              </a:rPr>
              <a:t>.)</a:t>
            </a:r>
            <a:endParaRPr lang="en-US" sz="2400" b="1" i="0" u="none" strike="noStrike" cap="none" baseline="0" dirty="0">
              <a:solidFill>
                <a:schemeClr val="tx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lgn="l">
              <a:buClr>
                <a:srgbClr val="0090D5"/>
              </a:buClr>
              <a:buSzPct val="25000"/>
            </a:pPr>
            <a:r>
              <a:rPr lang="en-US" sz="3600" b="1" dirty="0">
                <a:solidFill>
                  <a:schemeClr val="tx1"/>
                </a:solidFill>
              </a:rPr>
              <a:t>4.4	Apps Training for Frontline Social Workers / Teachers</a:t>
            </a:r>
          </a:p>
        </p:txBody>
      </p:sp>
      <p:sp>
        <p:nvSpPr>
          <p:cNvPr id="175" name="Shape 175"/>
          <p:cNvSpPr txBox="1">
            <a:spLocks noGrp="1"/>
          </p:cNvSpPr>
          <p:nvPr>
            <p:ph type="body" idx="1"/>
          </p:nvPr>
        </p:nvSpPr>
        <p:spPr>
          <a:xfrm>
            <a:off x="468312" y="1268412"/>
            <a:ext cx="8229600" cy="4525961"/>
          </a:xfrm>
          <a:prstGeom prst="rect">
            <a:avLst/>
          </a:prstGeom>
          <a:noFill/>
          <a:ln>
            <a:noFill/>
          </a:ln>
        </p:spPr>
        <p:txBody>
          <a:bodyPr lIns="91425" tIns="45700" rIns="91425" bIns="45700" anchor="t" anchorCtr="0">
            <a:normAutofit fontScale="92500" lnSpcReduction="10000"/>
          </a:bodyPr>
          <a:lstStyle/>
          <a:p>
            <a:pPr marL="0" lvl="0" indent="0">
              <a:spcBef>
                <a:spcPts val="0"/>
              </a:spcBef>
              <a:buClr>
                <a:srgbClr val="0090D5"/>
              </a:buClr>
              <a:buSzPct val="25000"/>
              <a:buNone/>
            </a:pPr>
            <a:endParaRPr lang="en-US" sz="2800" dirty="0">
              <a:solidFill>
                <a:srgbClr val="0090D5"/>
              </a:solidFill>
            </a:endParaRPr>
          </a:p>
          <a:p>
            <a:pPr marL="457200" lvl="0" indent="-457200">
              <a:spcBef>
                <a:spcPts val="0"/>
              </a:spcBef>
              <a:buClr>
                <a:srgbClr val="0090D5"/>
              </a:buClr>
              <a:buSzPct val="25000"/>
              <a:buFont typeface="Wingdings" pitchFamily="2" charset="2"/>
              <a:buChar char="l"/>
            </a:pPr>
            <a:r>
              <a:rPr lang="en-US" sz="2800" dirty="0">
                <a:solidFill>
                  <a:schemeClr val="tx1"/>
                </a:solidFill>
              </a:rPr>
              <a:t>With the application of PDC, addiction training for the frontline social workers and teachers (at least 370 people) are expected. It aims to enhance their ability in handling the addiction issues of the clients and students.</a:t>
            </a:r>
          </a:p>
          <a:p>
            <a:pPr marL="457200" lvl="0" indent="-457200">
              <a:spcBef>
                <a:spcPts val="0"/>
              </a:spcBef>
              <a:buClr>
                <a:srgbClr val="0090D5"/>
              </a:buClr>
              <a:buSzPct val="25000"/>
              <a:buFont typeface="Wingdings" pitchFamily="2" charset="2"/>
              <a:buChar char="l"/>
            </a:pPr>
            <a:endParaRPr lang="en-US" sz="2800" dirty="0">
              <a:solidFill>
                <a:schemeClr val="tx1"/>
              </a:solidFill>
            </a:endParaRPr>
          </a:p>
          <a:p>
            <a:pPr marL="457200" lvl="0" indent="-457200">
              <a:spcBef>
                <a:spcPts val="0"/>
              </a:spcBef>
              <a:buClr>
                <a:srgbClr val="0090D5"/>
              </a:buClr>
              <a:buSzPct val="25000"/>
              <a:buFont typeface="Wingdings" pitchFamily="2" charset="2"/>
              <a:buChar char="l"/>
            </a:pPr>
            <a:r>
              <a:rPr lang="en-US" sz="2800" dirty="0">
                <a:solidFill>
                  <a:schemeClr val="tx1"/>
                </a:solidFill>
              </a:rPr>
              <a:t>The Contractor is required to provide the corresponding training to the frontline social workers and teachers.  The material should have sound relationship and integration to the app provided.</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74637"/>
            <a:ext cx="8291264" cy="1143000"/>
          </a:xfrm>
        </p:spPr>
        <p:txBody>
          <a:bodyPr/>
          <a:lstStyle/>
          <a:p>
            <a:pPr algn="l"/>
            <a:r>
              <a:rPr lang="en-US" altLang="zh-HK" sz="2400" b="1" dirty="0"/>
              <a:t>4.5	Data Collection and miscellaneous </a:t>
            </a:r>
            <a:r>
              <a:rPr lang="en-US" altLang="zh-HK" sz="2400" b="1" dirty="0" smtClean="0"/>
              <a:t>requirements</a:t>
            </a:r>
            <a:endParaRPr lang="zh-HK" altLang="en-US" b="1" dirty="0"/>
          </a:p>
        </p:txBody>
      </p:sp>
      <p:sp>
        <p:nvSpPr>
          <p:cNvPr id="3" name="文字版面配置區 2"/>
          <p:cNvSpPr>
            <a:spLocks noGrp="1"/>
          </p:cNvSpPr>
          <p:nvPr>
            <p:ph type="body" idx="1"/>
          </p:nvPr>
        </p:nvSpPr>
        <p:spPr>
          <a:xfrm>
            <a:off x="467544" y="1268760"/>
            <a:ext cx="8229600" cy="5256584"/>
          </a:xfrm>
        </p:spPr>
        <p:txBody>
          <a:bodyPr/>
          <a:lstStyle/>
          <a:p>
            <a:pPr marL="203200" indent="0">
              <a:buNone/>
            </a:pPr>
            <a:r>
              <a:rPr lang="en-US" altLang="zh-HK" sz="1600" b="1" dirty="0" smtClean="0"/>
              <a:t>Data </a:t>
            </a:r>
            <a:r>
              <a:rPr lang="en-US" altLang="zh-HK" sz="1600" b="1" dirty="0"/>
              <a:t>Collection</a:t>
            </a:r>
          </a:p>
          <a:p>
            <a:pPr algn="just"/>
            <a:r>
              <a:rPr lang="en-US" altLang="zh-HK" sz="1600" dirty="0"/>
              <a:t>Any form of user or device data collection, or image, picture or voice capture or recording (collectively “Recordings”), and any form of data, content or information collection, processing, maintenance, uploading, syncing, storage, transmission, sharing, disclosure or use performed by, through or in connection with the Apps must comply with all applicable privacy laws and regulations as well as any related Program Requirements, including but not limited to any notice or consent requirements.</a:t>
            </a:r>
          </a:p>
          <a:p>
            <a:pPr algn="just"/>
            <a:r>
              <a:rPr lang="en-US" altLang="zh-HK" sz="1600" dirty="0" smtClean="0"/>
              <a:t>If </a:t>
            </a:r>
            <a:r>
              <a:rPr lang="en-US" altLang="zh-HK" sz="1600" dirty="0"/>
              <a:t>a user ceases to consent or affirmatively revokes consent for the collection, use or disclosure of his or her user or device data, Contractor (and any third party with whom Contractor have contracted to serve) must promptly cease all such use.</a:t>
            </a:r>
          </a:p>
          <a:p>
            <a:pPr algn="just"/>
            <a:r>
              <a:rPr lang="en-US" altLang="zh-HK" sz="1600" dirty="0" smtClean="0"/>
              <a:t>Contractor </a:t>
            </a:r>
            <a:r>
              <a:rPr lang="en-US" altLang="zh-HK" sz="1600" dirty="0"/>
              <a:t>should provide a clear and complete list of: </a:t>
            </a:r>
          </a:p>
          <a:p>
            <a:pPr marL="203200" indent="0" algn="just">
              <a:buNone/>
            </a:pPr>
            <a:r>
              <a:rPr lang="en-US" altLang="zh-HK" sz="1600" dirty="0" smtClean="0"/>
              <a:t>   a. Details </a:t>
            </a:r>
            <a:r>
              <a:rPr lang="en-US" altLang="zh-HK" sz="1600" dirty="0"/>
              <a:t>of data to be collected (also state whether it is anonymous or named)</a:t>
            </a:r>
          </a:p>
          <a:p>
            <a:pPr marL="203200" indent="0" algn="just">
              <a:buNone/>
            </a:pPr>
            <a:r>
              <a:rPr lang="en-US" altLang="zh-HK" sz="1600" dirty="0" smtClean="0"/>
              <a:t>   b. The </a:t>
            </a:r>
            <a:r>
              <a:rPr lang="en-US" altLang="zh-HK" sz="1600" dirty="0"/>
              <a:t>scholastic analytical purpose for each item of data collected.</a:t>
            </a:r>
          </a:p>
          <a:p>
            <a:pPr marL="203200" indent="0" algn="just">
              <a:buNone/>
            </a:pPr>
            <a:r>
              <a:rPr lang="en-US" altLang="zh-HK" sz="1600" dirty="0" smtClean="0"/>
              <a:t>   c. The </a:t>
            </a:r>
            <a:r>
              <a:rPr lang="en-US" altLang="zh-HK" sz="1600" dirty="0"/>
              <a:t>method of collection of each item of data.</a:t>
            </a:r>
          </a:p>
          <a:p>
            <a:pPr marL="203200" indent="0" algn="just">
              <a:buNone/>
            </a:pPr>
            <a:r>
              <a:rPr lang="en-US" altLang="zh-HK" sz="1600" dirty="0" smtClean="0"/>
              <a:t>   d. The </a:t>
            </a:r>
            <a:r>
              <a:rPr lang="en-US" altLang="zh-HK" sz="1600" dirty="0"/>
              <a:t>storage method of each item of data, backup mechanism and privacy control recommended. </a:t>
            </a:r>
          </a:p>
          <a:p>
            <a:endParaRPr lang="en-US" altLang="zh-HK" dirty="0"/>
          </a:p>
        </p:txBody>
      </p:sp>
    </p:spTree>
    <p:extLst>
      <p:ext uri="{BB962C8B-B14F-4D97-AF65-F5344CB8AC3E}">
        <p14:creationId xmlns:p14="http://schemas.microsoft.com/office/powerpoint/2010/main" val="1907055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sz="2400" b="1" dirty="0"/>
              <a:t>Submission of Application – </a:t>
            </a:r>
            <a:r>
              <a:rPr lang="en-US" altLang="zh-HK" sz="2400" b="1" dirty="0" smtClean="0"/>
              <a:t>Closing </a:t>
            </a:r>
            <a:r>
              <a:rPr lang="en-US" altLang="zh-HK" sz="2400" b="1" dirty="0"/>
              <a:t>Date &amp; Delivery</a:t>
            </a:r>
            <a:endParaRPr lang="zh-HK" altLang="en-US" sz="2400" b="1" dirty="0"/>
          </a:p>
        </p:txBody>
      </p:sp>
      <p:sp>
        <p:nvSpPr>
          <p:cNvPr id="3" name="文字版面配置區 2"/>
          <p:cNvSpPr>
            <a:spLocks noGrp="1"/>
          </p:cNvSpPr>
          <p:nvPr>
            <p:ph type="body" idx="1"/>
          </p:nvPr>
        </p:nvSpPr>
        <p:spPr>
          <a:xfrm>
            <a:off x="467544" y="1484784"/>
            <a:ext cx="8229600" cy="4525961"/>
          </a:xfrm>
        </p:spPr>
        <p:txBody>
          <a:bodyPr/>
          <a:lstStyle/>
          <a:p>
            <a:pPr marL="203200" indent="0">
              <a:buNone/>
            </a:pPr>
            <a:r>
              <a:rPr lang="en-US" altLang="zh-HK" sz="1800" dirty="0"/>
              <a:t>No late submission after </a:t>
            </a:r>
            <a:r>
              <a:rPr lang="en-US" altLang="zh-HK" sz="1800" b="1" dirty="0" smtClean="0"/>
              <a:t>2:00 </a:t>
            </a:r>
            <a:r>
              <a:rPr lang="en-US" altLang="zh-HK" sz="1800" b="1" dirty="0"/>
              <a:t>p.m., </a:t>
            </a:r>
            <a:r>
              <a:rPr lang="en-US" altLang="zh-HK" sz="1800" b="1" dirty="0" smtClean="0"/>
              <a:t>10 September, 2014 </a:t>
            </a:r>
            <a:r>
              <a:rPr lang="en-US" altLang="zh-HK" sz="1800" dirty="0" smtClean="0"/>
              <a:t>(Wednesday)</a:t>
            </a:r>
            <a:endParaRPr lang="en-US" altLang="zh-HK" sz="1800" dirty="0"/>
          </a:p>
          <a:p>
            <a:pPr marL="203200" indent="0">
              <a:buNone/>
            </a:pPr>
            <a:r>
              <a:rPr lang="en-US" altLang="zh-HK" sz="1800" dirty="0" smtClean="0"/>
              <a:t>To </a:t>
            </a:r>
            <a:r>
              <a:rPr lang="en-US" altLang="zh-HK" sz="1800" dirty="0"/>
              <a:t>: </a:t>
            </a:r>
            <a:endParaRPr lang="en-US" altLang="zh-HK" sz="1800" dirty="0" smtClean="0"/>
          </a:p>
          <a:p>
            <a:pPr marL="203200" indent="0">
              <a:buNone/>
            </a:pPr>
            <a:r>
              <a:rPr lang="en-US" altLang="zh-HK" sz="1800" dirty="0" smtClean="0"/>
              <a:t>ELCHK, Social </a:t>
            </a:r>
            <a:r>
              <a:rPr lang="en-US" altLang="zh-HK" sz="1800" dirty="0"/>
              <a:t>Service Head Office</a:t>
            </a:r>
            <a:r>
              <a:rPr lang="en-US" altLang="zh-HK" sz="1800" dirty="0" smtClean="0"/>
              <a:t>,</a:t>
            </a:r>
          </a:p>
          <a:p>
            <a:pPr marL="203200" indent="0">
              <a:buNone/>
            </a:pPr>
            <a:r>
              <a:rPr lang="en-US" altLang="zh-HK" sz="1800" dirty="0" smtClean="0"/>
              <a:t>1/F</a:t>
            </a:r>
            <a:r>
              <a:rPr lang="en-US" altLang="zh-HK" sz="1800" dirty="0"/>
              <a:t>, Lutheran Building, 50A Waterloo Road, Kowloon</a:t>
            </a:r>
            <a:endParaRPr lang="en-US" altLang="zh-HK" sz="1800" dirty="0" smtClean="0"/>
          </a:p>
          <a:p>
            <a:pPr marL="203200" indent="0">
              <a:buNone/>
            </a:pPr>
            <a:endParaRPr lang="en-US" altLang="zh-HK" sz="1800" dirty="0" smtClean="0"/>
          </a:p>
          <a:p>
            <a:pPr marL="203200" indent="0">
              <a:buNone/>
            </a:pPr>
            <a:r>
              <a:rPr lang="en-US" altLang="zh-HK" sz="1800" dirty="0"/>
              <a:t>Delivery : </a:t>
            </a:r>
          </a:p>
          <a:p>
            <a:pPr marL="203200" indent="0">
              <a:buNone/>
            </a:pPr>
            <a:r>
              <a:rPr lang="en-US" altLang="zh-HK" sz="1800" dirty="0" smtClean="0"/>
              <a:t>Tender </a:t>
            </a:r>
            <a:r>
              <a:rPr lang="en-US" altLang="zh-HK" sz="1800" dirty="0"/>
              <a:t>should be duly completed in </a:t>
            </a:r>
            <a:r>
              <a:rPr lang="en-US" altLang="zh-HK" sz="1800" b="1" dirty="0"/>
              <a:t>duplicate</a:t>
            </a:r>
            <a:r>
              <a:rPr lang="en-US" altLang="zh-HK" sz="1800" dirty="0"/>
              <a:t>, enclosed in a </a:t>
            </a:r>
            <a:r>
              <a:rPr lang="en-US" altLang="zh-HK" sz="1800" b="1" dirty="0"/>
              <a:t>sealed plain </a:t>
            </a:r>
            <a:r>
              <a:rPr lang="en-US" altLang="zh-HK" sz="1800" b="1" dirty="0" smtClean="0"/>
              <a:t>envelop</a:t>
            </a:r>
            <a:r>
              <a:rPr lang="en-US" altLang="zh-HK" sz="1800" dirty="0" smtClean="0"/>
              <a:t> marked </a:t>
            </a:r>
            <a:r>
              <a:rPr lang="en-US" altLang="zh-HK" sz="1800" dirty="0"/>
              <a:t>"Pocket Drug </a:t>
            </a:r>
            <a:r>
              <a:rPr lang="en-US" altLang="zh-HK" sz="1800" dirty="0" smtClean="0"/>
              <a:t>Counselor” </a:t>
            </a:r>
            <a:r>
              <a:rPr lang="en-US" altLang="zh-HK" sz="1800" dirty="0"/>
              <a:t>Mobile Apps for Drug Rehabilitation (Version 2.0) (</a:t>
            </a:r>
            <a:r>
              <a:rPr lang="en-US" altLang="zh-HK" sz="1800" dirty="0" smtClean="0"/>
              <a:t>Tender Ref</a:t>
            </a:r>
            <a:r>
              <a:rPr lang="en-US" altLang="zh-HK" sz="1800" dirty="0"/>
              <a:t>. </a:t>
            </a:r>
            <a:r>
              <a:rPr lang="en-US" altLang="zh-HK" sz="1800" dirty="0" smtClean="0"/>
              <a:t>ELCSS-HO-IT/BDF130028/2014) </a:t>
            </a:r>
            <a:r>
              <a:rPr lang="en-US" altLang="zh-HK" sz="1800" dirty="0"/>
              <a:t>and deposited in the tender box situated in </a:t>
            </a:r>
            <a:r>
              <a:rPr lang="en-US" altLang="zh-HK" sz="1800" dirty="0" smtClean="0"/>
              <a:t>the above address. Late </a:t>
            </a:r>
            <a:r>
              <a:rPr lang="en-US" altLang="zh-HK" sz="1800" dirty="0"/>
              <a:t>tenders may not be accepted.</a:t>
            </a:r>
            <a:endParaRPr lang="zh-HK" altLang="en-US" sz="1800" dirty="0"/>
          </a:p>
        </p:txBody>
      </p:sp>
    </p:spTree>
    <p:extLst>
      <p:ext uri="{BB962C8B-B14F-4D97-AF65-F5344CB8AC3E}">
        <p14:creationId xmlns:p14="http://schemas.microsoft.com/office/powerpoint/2010/main" val="1336627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文字版面配置區 2"/>
          <p:cNvSpPr>
            <a:spLocks noGrp="1"/>
          </p:cNvSpPr>
          <p:nvPr>
            <p:ph type="body" idx="1"/>
          </p:nvPr>
        </p:nvSpPr>
        <p:spPr/>
        <p:txBody>
          <a:bodyPr/>
          <a:lstStyle/>
          <a:p>
            <a:endParaRPr lang="zh-HK"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96612" y="-2316132"/>
            <a:ext cx="4608513" cy="9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3096"/>
            <a:ext cx="9144000" cy="256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15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4680520" cy="922115"/>
          </a:xfrm>
        </p:spPr>
        <p:txBody>
          <a:bodyPr/>
          <a:lstStyle/>
          <a:p>
            <a:pPr algn="l"/>
            <a:r>
              <a:rPr lang="en-US" altLang="zh-HK" sz="2400" dirty="0" smtClean="0"/>
              <a:t>Marking Scheme</a:t>
            </a:r>
            <a:endParaRPr lang="zh-HK" altLang="en-US" sz="2400" dirty="0"/>
          </a:p>
        </p:txBody>
      </p:sp>
      <p:graphicFrame>
        <p:nvGraphicFramePr>
          <p:cNvPr id="4" name="物件 3"/>
          <p:cNvGraphicFramePr>
            <a:graphicFrameLocks noChangeAspect="1"/>
          </p:cNvGraphicFramePr>
          <p:nvPr>
            <p:extLst>
              <p:ext uri="{D42A27DB-BD31-4B8C-83A1-F6EECF244321}">
                <p14:modId xmlns:p14="http://schemas.microsoft.com/office/powerpoint/2010/main" val="2708419876"/>
              </p:ext>
            </p:extLst>
          </p:nvPr>
        </p:nvGraphicFramePr>
        <p:xfrm>
          <a:off x="609600" y="914400"/>
          <a:ext cx="7578725" cy="5934075"/>
        </p:xfrm>
        <a:graphic>
          <a:graphicData uri="http://schemas.openxmlformats.org/presentationml/2006/ole">
            <mc:AlternateContent xmlns:mc="http://schemas.openxmlformats.org/markup-compatibility/2006">
              <mc:Choice xmlns:v="urn:schemas-microsoft-com:vml" Requires="v">
                <p:oleObj spid="_x0000_s1033" name="文件" r:id="rId3" imgW="5422978" imgH="4238598" progId="Word.Document.12">
                  <p:embed/>
                </p:oleObj>
              </mc:Choice>
              <mc:Fallback>
                <p:oleObj name="文件" r:id="rId3" imgW="5422978" imgH="4238598" progId="Word.Document.12">
                  <p:embed/>
                  <p:pic>
                    <p:nvPicPr>
                      <p:cNvPr id="0" name=""/>
                      <p:cNvPicPr/>
                      <p:nvPr/>
                    </p:nvPicPr>
                    <p:blipFill>
                      <a:blip r:embed="rId4"/>
                      <a:stretch>
                        <a:fillRect/>
                      </a:stretch>
                    </p:blipFill>
                    <p:spPr>
                      <a:xfrm>
                        <a:off x="609600" y="914400"/>
                        <a:ext cx="7578725" cy="5934075"/>
                      </a:xfrm>
                      <a:prstGeom prst="rect">
                        <a:avLst/>
                      </a:prstGeom>
                    </p:spPr>
                  </p:pic>
                </p:oleObj>
              </mc:Fallback>
            </mc:AlternateContent>
          </a:graphicData>
        </a:graphic>
      </p:graphicFrame>
    </p:spTree>
    <p:extLst>
      <p:ext uri="{BB962C8B-B14F-4D97-AF65-F5344CB8AC3E}">
        <p14:creationId xmlns:p14="http://schemas.microsoft.com/office/powerpoint/2010/main" val="3780129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2800" b="1" i="0" u="none" strike="noStrike" cap="none" baseline="0" dirty="0">
                <a:solidFill>
                  <a:schemeClr val="tx1"/>
                </a:solidFill>
                <a:latin typeface="Arial"/>
                <a:ea typeface="Arial"/>
                <a:cs typeface="Arial"/>
                <a:sym typeface="Arial"/>
              </a:rPr>
              <a:t>Mr. Toby Pang</a:t>
            </a:r>
          </a:p>
          <a:p>
            <a:pPr marL="0" marR="0" lvl="0" indent="0" algn="l" rtl="0">
              <a:lnSpc>
                <a:spcPct val="100000"/>
              </a:lnSpc>
              <a:spcBef>
                <a:spcPts val="0"/>
              </a:spcBef>
              <a:spcAft>
                <a:spcPts val="0"/>
              </a:spcAft>
              <a:buClr>
                <a:srgbClr val="0090D5"/>
              </a:buClr>
              <a:buSzPct val="25000"/>
              <a:buFont typeface="Arial"/>
              <a:buNone/>
            </a:pPr>
            <a:r>
              <a:rPr lang="en-US" sz="2800" b="1" i="0" u="none" strike="noStrike" cap="none" baseline="0" dirty="0">
                <a:solidFill>
                  <a:schemeClr val="tx1"/>
                </a:solidFill>
                <a:latin typeface="Arial"/>
                <a:ea typeface="Arial"/>
                <a:cs typeface="Arial"/>
                <a:sym typeface="Arial"/>
              </a:rPr>
              <a:t>Project </a:t>
            </a:r>
            <a:r>
              <a:rPr lang="en-US" sz="2800" b="1" i="0" u="none" strike="noStrike" cap="none" baseline="0" dirty="0" smtClean="0">
                <a:solidFill>
                  <a:schemeClr val="tx1"/>
                </a:solidFill>
                <a:latin typeface="Arial"/>
                <a:ea typeface="Arial"/>
                <a:cs typeface="Arial"/>
                <a:sym typeface="Arial"/>
              </a:rPr>
              <a:t>Officer</a:t>
            </a:r>
            <a:endParaRPr lang="en-US" sz="2800" b="1" i="0" u="none" strike="noStrike" cap="none" baseline="0"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90D5"/>
              </a:buClr>
              <a:buSzPct val="25000"/>
              <a:buFont typeface="Arial"/>
              <a:buNone/>
            </a:pPr>
            <a:r>
              <a:rPr lang="en-US" sz="2800" b="1" i="0" u="none" strike="noStrike" cap="none" baseline="0" dirty="0">
                <a:solidFill>
                  <a:schemeClr val="tx1"/>
                </a:solidFill>
                <a:latin typeface="Arial"/>
                <a:ea typeface="Arial"/>
                <a:cs typeface="Arial"/>
                <a:sym typeface="Arial"/>
              </a:rPr>
              <a:t>Tel: 2446 9226</a:t>
            </a:r>
          </a:p>
          <a:p>
            <a:pPr marL="0" marR="0" lvl="0" indent="0" algn="l" rtl="0">
              <a:lnSpc>
                <a:spcPct val="100000"/>
              </a:lnSpc>
              <a:spcBef>
                <a:spcPts val="0"/>
              </a:spcBef>
              <a:spcAft>
                <a:spcPts val="0"/>
              </a:spcAft>
              <a:buClr>
                <a:srgbClr val="0090D5"/>
              </a:buClr>
              <a:buSzPct val="25000"/>
              <a:buFont typeface="Arial"/>
              <a:buNone/>
            </a:pPr>
            <a:r>
              <a:rPr lang="en-US" sz="2800" b="1" i="0" u="none" strike="noStrike" cap="none" baseline="0" dirty="0">
                <a:solidFill>
                  <a:schemeClr val="tx1"/>
                </a:solidFill>
                <a:latin typeface="Arial"/>
                <a:ea typeface="Arial"/>
                <a:cs typeface="Arial"/>
                <a:sym typeface="Arial"/>
              </a:rPr>
              <a:t>Email: </a:t>
            </a:r>
            <a:r>
              <a:rPr lang="en-US" sz="2800" b="1" i="0" u="sng" strike="noStrike" cap="none" baseline="0" dirty="0">
                <a:solidFill>
                  <a:schemeClr val="hlink"/>
                </a:solidFill>
                <a:latin typeface="Arial"/>
                <a:ea typeface="Arial"/>
                <a:cs typeface="Arial"/>
                <a:sym typeface="Arial"/>
                <a:hlinkClick r:id="rId3"/>
              </a:rPr>
              <a:t>chinghopang@elchk.org.hk</a:t>
            </a:r>
          </a:p>
          <a:p>
            <a:pPr marL="0" marR="0" lvl="0" indent="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rgbClr val="0090D5"/>
              </a:buClr>
              <a:buSzPct val="25000"/>
              <a:buFont typeface="Arial"/>
              <a:buNone/>
            </a:pPr>
            <a:r>
              <a:rPr lang="en-US" sz="2800" b="1" i="0" u="none" strike="noStrike" cap="none" baseline="0" dirty="0" err="1" smtClean="0">
                <a:solidFill>
                  <a:schemeClr val="tx1"/>
                </a:solidFill>
                <a:latin typeface="Arial"/>
                <a:ea typeface="Arial"/>
                <a:cs typeface="Arial"/>
                <a:sym typeface="Arial"/>
              </a:rPr>
              <a:t>Ms</a:t>
            </a:r>
            <a:r>
              <a:rPr lang="en-US" sz="2800" b="1" i="0" u="none" strike="noStrike" cap="none" baseline="0" dirty="0" smtClean="0">
                <a:solidFill>
                  <a:schemeClr val="tx1"/>
                </a:solidFill>
                <a:latin typeface="Arial"/>
                <a:ea typeface="Arial"/>
                <a:cs typeface="Arial"/>
                <a:sym typeface="Arial"/>
              </a:rPr>
              <a:t> </a:t>
            </a:r>
            <a:r>
              <a:rPr lang="en-US" sz="2800" b="1" i="0" u="none" strike="noStrike" cap="none" baseline="0" dirty="0">
                <a:solidFill>
                  <a:schemeClr val="tx1"/>
                </a:solidFill>
                <a:latin typeface="Arial"/>
                <a:ea typeface="Arial"/>
                <a:cs typeface="Arial"/>
                <a:sym typeface="Arial"/>
              </a:rPr>
              <a:t>Agnes Leung</a:t>
            </a:r>
          </a:p>
          <a:p>
            <a:pPr marL="0" marR="0" lvl="0" indent="0" algn="l" rtl="0">
              <a:lnSpc>
                <a:spcPct val="100000"/>
              </a:lnSpc>
              <a:spcBef>
                <a:spcPts val="560"/>
              </a:spcBef>
              <a:spcAft>
                <a:spcPts val="0"/>
              </a:spcAft>
              <a:buClr>
                <a:srgbClr val="0090D5"/>
              </a:buClr>
              <a:buSzPct val="25000"/>
              <a:buFont typeface="Arial"/>
              <a:buNone/>
            </a:pPr>
            <a:r>
              <a:rPr lang="en-US" sz="2800" b="1" i="0" u="none" strike="noStrike" cap="none" baseline="0" dirty="0">
                <a:solidFill>
                  <a:schemeClr val="tx1"/>
                </a:solidFill>
                <a:latin typeface="Arial"/>
                <a:ea typeface="Arial"/>
                <a:cs typeface="Arial"/>
                <a:sym typeface="Arial"/>
              </a:rPr>
              <a:t>Senior Social Worker</a:t>
            </a:r>
            <a:br>
              <a:rPr lang="en-US" sz="2800" b="1" i="0" u="none" strike="noStrike" cap="none" baseline="0" dirty="0">
                <a:solidFill>
                  <a:schemeClr val="tx1"/>
                </a:solidFill>
                <a:latin typeface="Arial"/>
                <a:ea typeface="Arial"/>
                <a:cs typeface="Arial"/>
                <a:sym typeface="Arial"/>
              </a:rPr>
            </a:br>
            <a:r>
              <a:rPr lang="en-US" sz="2800" b="1" i="0" u="none" strike="noStrike" cap="none" baseline="0" dirty="0">
                <a:solidFill>
                  <a:schemeClr val="tx1"/>
                </a:solidFill>
                <a:latin typeface="Arial"/>
                <a:ea typeface="Arial"/>
                <a:cs typeface="Arial"/>
                <a:sym typeface="Arial"/>
              </a:rPr>
              <a:t>Tel: 2446 9226</a:t>
            </a:r>
          </a:p>
          <a:p>
            <a:pPr marL="0" marR="0" lvl="0" indent="0" algn="l" rtl="0">
              <a:lnSpc>
                <a:spcPct val="100000"/>
              </a:lnSpc>
              <a:spcBef>
                <a:spcPts val="560"/>
              </a:spcBef>
              <a:spcAft>
                <a:spcPts val="0"/>
              </a:spcAft>
              <a:buClr>
                <a:srgbClr val="0090D5"/>
              </a:buClr>
              <a:buSzPct val="25000"/>
              <a:buFont typeface="Arial"/>
              <a:buNone/>
            </a:pPr>
            <a:r>
              <a:rPr lang="en-US" sz="2800" b="1" i="0" u="none" strike="noStrike" cap="none" baseline="0" dirty="0">
                <a:solidFill>
                  <a:schemeClr val="tx1"/>
                </a:solidFill>
                <a:latin typeface="Arial"/>
                <a:ea typeface="Arial"/>
                <a:cs typeface="Arial"/>
                <a:sym typeface="Arial"/>
              </a:rPr>
              <a:t>Email: </a:t>
            </a:r>
            <a:r>
              <a:rPr lang="en-US" sz="2800" b="1" i="0" u="sng" strike="noStrike" cap="none" baseline="0" dirty="0">
                <a:solidFill>
                  <a:schemeClr val="hlink"/>
                </a:solidFill>
                <a:latin typeface="Arial"/>
                <a:ea typeface="Arial"/>
                <a:cs typeface="Arial"/>
                <a:sym typeface="Arial"/>
                <a:hlinkClick r:id="rId4"/>
              </a:rPr>
              <a:t>agnesleung@elchk.org.hk</a:t>
            </a:r>
          </a:p>
          <a:p>
            <a:pPr marL="0" marR="0" lvl="0" indent="0" algn="l" rtl="0">
              <a:spcBef>
                <a:spcPts val="0"/>
              </a:spcBef>
              <a:buNone/>
            </a:pPr>
            <a:endParaRPr sz="2800" b="1" i="0" u="sng" strike="noStrike" cap="none" baseline="0" dirty="0">
              <a:solidFill>
                <a:schemeClr val="hlink"/>
              </a:solidFill>
              <a:latin typeface="Arial"/>
              <a:ea typeface="Arial"/>
              <a:cs typeface="Arial"/>
              <a:sym typeface="Arial"/>
              <a:hlinkClick r:id="rId4"/>
            </a:endParaRPr>
          </a:p>
        </p:txBody>
      </p:sp>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dirty="0" smtClean="0">
                <a:solidFill>
                  <a:schemeClr val="tx1"/>
                </a:solidFill>
                <a:latin typeface="Arial"/>
                <a:ea typeface="Arial"/>
                <a:cs typeface="Arial"/>
                <a:sym typeface="Arial"/>
              </a:rPr>
              <a:t>Enquiries</a:t>
            </a:r>
            <a:endParaRPr lang="en-US" sz="4400" b="1" i="0" u="none" strike="noStrike" cap="none" baseline="0" dirty="0">
              <a:solidFill>
                <a:schemeClr val="tx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7"/>
            <a:ext cx="8229600" cy="994123"/>
          </a:xfrm>
        </p:spPr>
        <p:txBody>
          <a:bodyPr/>
          <a:lstStyle/>
          <a:p>
            <a:r>
              <a:rPr lang="en-US" altLang="zh-HK" sz="3600" dirty="0"/>
              <a:t>Remarks</a:t>
            </a:r>
            <a:endParaRPr lang="zh-HK" altLang="en-US" sz="3600" dirty="0"/>
          </a:p>
        </p:txBody>
      </p:sp>
      <p:sp>
        <p:nvSpPr>
          <p:cNvPr id="3" name="文字版面配置區 2"/>
          <p:cNvSpPr>
            <a:spLocks noGrp="1"/>
          </p:cNvSpPr>
          <p:nvPr>
            <p:ph type="body" idx="1"/>
          </p:nvPr>
        </p:nvSpPr>
        <p:spPr>
          <a:xfrm>
            <a:off x="395536" y="1268760"/>
            <a:ext cx="8229600" cy="4525961"/>
          </a:xfrm>
        </p:spPr>
        <p:txBody>
          <a:bodyPr/>
          <a:lstStyle/>
          <a:p>
            <a:r>
              <a:rPr lang="en-US" altLang="zh-HK" sz="2400" dirty="0"/>
              <a:t>The contents in this set of PowerPoint are for reference only and do not have legal binding on the </a:t>
            </a:r>
            <a:r>
              <a:rPr lang="en-US" altLang="zh-HK" sz="2400" dirty="0" smtClean="0"/>
              <a:t>Invitation for Tendering for “Pocket Drug Counselor” Mobile Apps for Drug Rehabilitation (Version 2.0). In </a:t>
            </a:r>
            <a:r>
              <a:rPr lang="en-US" altLang="zh-HK" sz="2400" dirty="0"/>
              <a:t>case of discrepancies, the </a:t>
            </a:r>
            <a:r>
              <a:rPr lang="en-US" altLang="zh-HK" sz="2400" dirty="0" smtClean="0"/>
              <a:t>recognized </a:t>
            </a:r>
            <a:r>
              <a:rPr lang="en-US" altLang="zh-HK" sz="2400" dirty="0"/>
              <a:t>version should be referred to the one uploaded at the </a:t>
            </a:r>
            <a:r>
              <a:rPr lang="en-US" altLang="zh-HK" sz="2400" dirty="0" smtClean="0"/>
              <a:t>ELCHK </a:t>
            </a:r>
            <a:r>
              <a:rPr lang="en-US" altLang="zh-HK" sz="2400" dirty="0"/>
              <a:t>Homepage. </a:t>
            </a:r>
          </a:p>
          <a:p>
            <a:endParaRPr lang="en-US" altLang="zh-HK" sz="2400" dirty="0"/>
          </a:p>
          <a:p>
            <a:r>
              <a:rPr lang="zh-HK" altLang="en-US" sz="2400" dirty="0"/>
              <a:t>投影片內容只作參考用途，並無法律約束力；有關邀請投標</a:t>
            </a:r>
            <a:r>
              <a:rPr lang="zh-HK" altLang="en-US" sz="2400" dirty="0" smtClean="0"/>
              <a:t>製作</a:t>
            </a:r>
            <a:r>
              <a:rPr lang="en-US" altLang="zh-HK" sz="2400" dirty="0" smtClean="0"/>
              <a:t>”Pocket Drug Counselor</a:t>
            </a:r>
            <a:r>
              <a:rPr lang="en-US" altLang="zh-HK" sz="2400" dirty="0"/>
              <a:t>” Mobile Apps for Drug Rehabilitation (Version 2.0</a:t>
            </a:r>
            <a:r>
              <a:rPr lang="en-US" altLang="zh-HK" sz="2400" dirty="0" smtClean="0"/>
              <a:t>)</a:t>
            </a:r>
            <a:r>
              <a:rPr lang="zh-HK" altLang="en-US" sz="2400" dirty="0"/>
              <a:t>，將以上載於基督教香港信義會社會服務</a:t>
            </a:r>
            <a:r>
              <a:rPr lang="zh-HK" altLang="en-US" sz="2400" dirty="0" smtClean="0"/>
              <a:t>部網頁</a:t>
            </a:r>
            <a:r>
              <a:rPr lang="zh-HK" altLang="en-US" sz="2400" dirty="0"/>
              <a:t>之資料為準。</a:t>
            </a:r>
          </a:p>
          <a:p>
            <a:endParaRPr lang="zh-HK" altLang="en-US" dirty="0"/>
          </a:p>
        </p:txBody>
      </p:sp>
    </p:spTree>
    <p:extLst>
      <p:ext uri="{BB962C8B-B14F-4D97-AF65-F5344CB8AC3E}">
        <p14:creationId xmlns:p14="http://schemas.microsoft.com/office/powerpoint/2010/main" val="2375768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68312" y="2933700"/>
            <a:ext cx="8229600" cy="1143000"/>
          </a:xfrm>
          <a:prstGeom prst="rect">
            <a:avLst/>
          </a:prstGeom>
          <a:noFill/>
          <a:ln>
            <a:noFill/>
          </a:ln>
        </p:spPr>
        <p:txBody>
          <a:bodyPr lIns="91425" tIns="45700" rIns="91425" bIns="45700" anchor="ctr" anchorCtr="0">
            <a:normAutofit/>
          </a:bodyPr>
          <a:lstStyle/>
          <a:p>
            <a:pPr marL="0" marR="0" lvl="0" indent="0" algn="ctr"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Q &amp; A</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68312" y="2933700"/>
            <a:ext cx="8229600" cy="1143000"/>
          </a:xfrm>
          <a:prstGeom prst="rect">
            <a:avLst/>
          </a:prstGeom>
          <a:noFill/>
          <a:ln>
            <a:noFill/>
          </a:ln>
        </p:spPr>
        <p:txBody>
          <a:bodyPr lIns="91425" tIns="45700" rIns="91425" bIns="45700" anchor="ctr" anchorCtr="0">
            <a:normAutofit/>
          </a:bodyPr>
          <a:lstStyle/>
          <a:p>
            <a:pPr marL="0" marR="0" lvl="0" indent="0" algn="ctr"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Thank You</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67544" y="260648"/>
            <a:ext cx="8229600" cy="936104"/>
          </a:xfrm>
          <a:prstGeom prst="rect">
            <a:avLst/>
          </a:prstGeom>
          <a:noFill/>
          <a:ln>
            <a:noFill/>
          </a:ln>
        </p:spPr>
        <p:txBody>
          <a:bodyPr lIns="91425" tIns="45700" rIns="91425" bIns="45700" anchor="ctr" anchorCtr="0">
            <a:normAutofit/>
          </a:bodyPr>
          <a:lstStyle/>
          <a:p>
            <a:pPr lvl="0" algn="l">
              <a:buClr>
                <a:srgbClr val="0090D5"/>
              </a:buClr>
              <a:buSzPct val="25000"/>
            </a:pPr>
            <a:r>
              <a:rPr lang="en-US" sz="4000" b="1" i="0" u="none" strike="noStrike" cap="none" baseline="0" dirty="0" err="1" smtClean="0">
                <a:solidFill>
                  <a:srgbClr val="0090D5"/>
                </a:solidFill>
                <a:sym typeface="Arial"/>
              </a:rPr>
              <a:t>中心</a:t>
            </a:r>
            <a:r>
              <a:rPr lang="zh-HK" altLang="en-US" sz="4000" b="1" dirty="0" smtClean="0">
                <a:solidFill>
                  <a:srgbClr val="0090D5"/>
                </a:solidFill>
              </a:rPr>
              <a:t>架構</a:t>
            </a:r>
            <a:endParaRPr lang="en-US" sz="4000" b="1" i="0" u="none" strike="noStrike" cap="none" baseline="0" dirty="0">
              <a:solidFill>
                <a:srgbClr val="0090D5"/>
              </a:solidFill>
              <a:sym typeface="Arial"/>
            </a:endParaRPr>
          </a:p>
        </p:txBody>
      </p:sp>
      <p:pic>
        <p:nvPicPr>
          <p:cNvPr id="64" name="Shape 64"/>
          <p:cNvPicPr preferRelativeResize="0"/>
          <p:nvPr/>
        </p:nvPicPr>
        <p:blipFill rotWithShape="1">
          <a:blip r:embed="rId3">
            <a:alphaModFix/>
          </a:blip>
          <a:srcRect t="6604"/>
          <a:stretch/>
        </p:blipFill>
        <p:spPr>
          <a:xfrm>
            <a:off x="3635896" y="1556792"/>
            <a:ext cx="5236619" cy="3302620"/>
          </a:xfrm>
          <a:prstGeom prst="rect">
            <a:avLst/>
          </a:prstGeom>
          <a:noFill/>
          <a:ln>
            <a:noFill/>
          </a:ln>
        </p:spPr>
      </p:pic>
      <p:sp>
        <p:nvSpPr>
          <p:cNvPr id="65" name="Shape 65"/>
          <p:cNvSpPr txBox="1"/>
          <p:nvPr/>
        </p:nvSpPr>
        <p:spPr>
          <a:xfrm>
            <a:off x="611561" y="1245349"/>
            <a:ext cx="3528392" cy="4910207"/>
          </a:xfrm>
          <a:prstGeom prst="rect">
            <a:avLst/>
          </a:prstGeom>
          <a:noFill/>
          <a:ln>
            <a:noFill/>
          </a:ln>
        </p:spPr>
        <p:txBody>
          <a:bodyPr lIns="91425" tIns="45700" rIns="91425" bIns="45700" anchor="t" anchorCtr="0">
            <a:normAutofit/>
          </a:bodyPr>
          <a:lstStyle/>
          <a:p>
            <a:pPr lvl="0">
              <a:buClr>
                <a:srgbClr val="404040"/>
              </a:buClr>
              <a:buSzPct val="25000"/>
            </a:pPr>
            <a:r>
              <a:rPr lang="en-US" sz="4000" b="1" i="0" u="none" strike="noStrike" cap="none" baseline="-25000" dirty="0" err="1" smtClean="0">
                <a:solidFill>
                  <a:srgbClr val="404040"/>
                </a:solidFill>
                <a:sym typeface="Arial"/>
              </a:rPr>
              <a:t>服務總監</a:t>
            </a:r>
            <a:endParaRPr lang="en-US" sz="4000" b="1" i="0" u="none" strike="noStrike" cap="none" baseline="-25000" dirty="0" smtClean="0">
              <a:solidFill>
                <a:srgbClr val="404040"/>
              </a:solidFill>
              <a:sym typeface="Arial"/>
            </a:endParaRPr>
          </a:p>
          <a:p>
            <a:pPr lvl="0">
              <a:buClr>
                <a:srgbClr val="404040"/>
              </a:buClr>
              <a:buSzPct val="25000"/>
            </a:pPr>
            <a:r>
              <a:rPr lang="en-US" sz="4000" b="1" i="0" u="none" strike="noStrike" cap="none" baseline="-25000" dirty="0" err="1" smtClean="0">
                <a:solidFill>
                  <a:srgbClr val="404040"/>
                </a:solidFill>
                <a:sym typeface="Arial"/>
              </a:rPr>
              <a:t>中心主任</a:t>
            </a:r>
            <a:endParaRPr lang="en-US" sz="4000" b="1" i="0" u="none" strike="noStrike" cap="none" baseline="-25000" dirty="0" smtClean="0">
              <a:solidFill>
                <a:srgbClr val="404040"/>
              </a:solidFill>
              <a:sym typeface="Arial"/>
            </a:endParaRPr>
          </a:p>
          <a:p>
            <a:pPr lvl="0">
              <a:buClr>
                <a:srgbClr val="404040"/>
              </a:buClr>
              <a:buSzPct val="25000"/>
            </a:pPr>
            <a:r>
              <a:rPr lang="en-US" sz="4000" b="1" i="0" u="none" strike="noStrike" cap="none" baseline="-25000" dirty="0" err="1" smtClean="0">
                <a:solidFill>
                  <a:srgbClr val="404040"/>
                </a:solidFill>
                <a:sym typeface="Arial"/>
              </a:rPr>
              <a:t>社工</a:t>
            </a:r>
            <a:r>
              <a:rPr lang="en-US" sz="4000" b="1" i="0" u="none" strike="noStrike" cap="none" baseline="-25000" dirty="0" smtClean="0">
                <a:solidFill>
                  <a:srgbClr val="404040"/>
                </a:solidFill>
                <a:sym typeface="Arial"/>
              </a:rPr>
              <a:t>  </a:t>
            </a:r>
            <a:r>
              <a:rPr lang="en-US" altLang="zh-HK" sz="4000" b="1" baseline="-25000" dirty="0">
                <a:solidFill>
                  <a:srgbClr val="404040"/>
                </a:solidFill>
              </a:rPr>
              <a:t>8 </a:t>
            </a:r>
            <a:r>
              <a:rPr lang="zh-HK" altLang="en-US" sz="4000" b="1" baseline="-25000" dirty="0">
                <a:solidFill>
                  <a:srgbClr val="404040"/>
                </a:solidFill>
              </a:rPr>
              <a:t>位</a:t>
            </a:r>
            <a:endParaRPr lang="en-US" sz="4000" b="1" i="0" u="none" strike="noStrike" cap="none" baseline="-25000" dirty="0">
              <a:solidFill>
                <a:srgbClr val="404040"/>
              </a:solidFill>
              <a:sym typeface="Arial"/>
            </a:endParaRPr>
          </a:p>
          <a:p>
            <a:pPr marL="0" marR="0" lvl="0" indent="0" algn="l" rtl="0">
              <a:lnSpc>
                <a:spcPct val="100000"/>
              </a:lnSpc>
              <a:spcBef>
                <a:spcPts val="0"/>
              </a:spcBef>
              <a:spcAft>
                <a:spcPts val="0"/>
              </a:spcAft>
              <a:buClr>
                <a:srgbClr val="404040"/>
              </a:buClr>
              <a:buSzPct val="25000"/>
              <a:buFont typeface="Arial"/>
              <a:buNone/>
            </a:pPr>
            <a:r>
              <a:rPr lang="en-US" sz="4000" b="1" i="0" u="none" strike="noStrike" cap="none" baseline="-25000" dirty="0" err="1" smtClean="0">
                <a:solidFill>
                  <a:srgbClr val="404040"/>
                </a:solidFill>
                <a:sym typeface="Arial"/>
              </a:rPr>
              <a:t>精神科護士</a:t>
            </a:r>
            <a:endParaRPr lang="en-US" sz="4000" b="1" i="0" u="none" strike="noStrike" cap="none" baseline="-25000" dirty="0" smtClean="0">
              <a:solidFill>
                <a:srgbClr val="404040"/>
              </a:solidFill>
              <a:sym typeface="Arial"/>
            </a:endParaRPr>
          </a:p>
          <a:p>
            <a:pPr marL="0" marR="0" lvl="0" indent="0" algn="l" rtl="0">
              <a:lnSpc>
                <a:spcPct val="100000"/>
              </a:lnSpc>
              <a:spcBef>
                <a:spcPts val="0"/>
              </a:spcBef>
              <a:spcAft>
                <a:spcPts val="0"/>
              </a:spcAft>
              <a:buClr>
                <a:srgbClr val="404040"/>
              </a:buClr>
              <a:buSzPct val="25000"/>
              <a:buFont typeface="Arial"/>
              <a:buNone/>
            </a:pPr>
            <a:r>
              <a:rPr lang="en-US" sz="4000" b="1" i="0" u="none" strike="noStrike" cap="none" baseline="-25000" dirty="0" err="1" smtClean="0">
                <a:solidFill>
                  <a:srgbClr val="404040"/>
                </a:solidFill>
                <a:sym typeface="Arial"/>
              </a:rPr>
              <a:t>中醫師</a:t>
            </a:r>
            <a:r>
              <a:rPr lang="en-US" sz="4000" b="1" i="0" u="none" strike="noStrike" cap="none" baseline="-25000" dirty="0" smtClean="0">
                <a:solidFill>
                  <a:srgbClr val="404040"/>
                </a:solidFill>
                <a:sym typeface="Arial"/>
              </a:rPr>
              <a:t>  </a:t>
            </a:r>
          </a:p>
          <a:p>
            <a:pPr marL="0" marR="0" lvl="0" indent="0" algn="l" rtl="0">
              <a:lnSpc>
                <a:spcPct val="100000"/>
              </a:lnSpc>
              <a:spcBef>
                <a:spcPts val="0"/>
              </a:spcBef>
              <a:spcAft>
                <a:spcPts val="0"/>
              </a:spcAft>
              <a:buClr>
                <a:srgbClr val="404040"/>
              </a:buClr>
              <a:buSzPct val="25000"/>
              <a:buFont typeface="Arial"/>
              <a:buNone/>
            </a:pPr>
            <a:r>
              <a:rPr lang="en-US" sz="4000" b="1" i="0" u="none" strike="noStrike" cap="none" baseline="-25000" dirty="0" err="1" smtClean="0">
                <a:solidFill>
                  <a:srgbClr val="404040"/>
                </a:solidFill>
                <a:sym typeface="Arial"/>
              </a:rPr>
              <a:t>計劃主任</a:t>
            </a:r>
            <a:endParaRPr lang="en-US" sz="4000" b="1" i="0" u="none" strike="noStrike" cap="none" baseline="-25000" dirty="0">
              <a:solidFill>
                <a:srgbClr val="404040"/>
              </a:solidFill>
              <a:sym typeface="Arial"/>
            </a:endParaRPr>
          </a:p>
          <a:p>
            <a:pPr lvl="0">
              <a:buClr>
                <a:srgbClr val="404040"/>
              </a:buClr>
              <a:buSzPct val="25000"/>
            </a:pPr>
            <a:r>
              <a:rPr lang="en-US" sz="4000" b="1" i="0" u="none" strike="noStrike" cap="none" baseline="-25000" dirty="0" err="1" smtClean="0">
                <a:solidFill>
                  <a:srgbClr val="404040"/>
                </a:solidFill>
                <a:sym typeface="Arial"/>
              </a:rPr>
              <a:t>行政</a:t>
            </a:r>
            <a:r>
              <a:rPr lang="zh-HK" altLang="en-US" sz="4000" b="1" baseline="-25000" dirty="0" smtClean="0">
                <a:solidFill>
                  <a:srgbClr val="404040"/>
                </a:solidFill>
              </a:rPr>
              <a:t>人員</a:t>
            </a:r>
            <a:r>
              <a:rPr lang="en-US" sz="4000" b="1" i="0" u="none" strike="noStrike" cap="none" baseline="-25000" dirty="0" smtClean="0">
                <a:solidFill>
                  <a:srgbClr val="404040"/>
                </a:solidFill>
                <a:sym typeface="Arial"/>
              </a:rPr>
              <a:t> </a:t>
            </a:r>
            <a:r>
              <a:rPr lang="en-US" altLang="zh-HK" sz="4000" b="1" baseline="-25000" dirty="0">
                <a:solidFill>
                  <a:srgbClr val="404040"/>
                </a:solidFill>
              </a:rPr>
              <a:t>3 </a:t>
            </a:r>
            <a:r>
              <a:rPr lang="zh-HK" altLang="en-US" sz="4000" b="1" baseline="-25000" dirty="0">
                <a:solidFill>
                  <a:srgbClr val="404040"/>
                </a:solidFill>
              </a:rPr>
              <a:t>位</a:t>
            </a:r>
            <a:endParaRPr lang="en-US" sz="4000" b="1" i="0" u="none" strike="noStrike" cap="none" baseline="-25000" dirty="0" smtClean="0">
              <a:solidFill>
                <a:srgbClr val="404040"/>
              </a:solidFill>
              <a:sym typeface="Arial"/>
            </a:endParaRPr>
          </a:p>
          <a:p>
            <a:pPr lvl="0">
              <a:buClr>
                <a:srgbClr val="404040"/>
              </a:buClr>
              <a:buSzPct val="25000"/>
            </a:pPr>
            <a:r>
              <a:rPr lang="en-US" sz="4000" b="1" i="0" u="none" strike="noStrike" cap="none" baseline="-25000" dirty="0" err="1" smtClean="0">
                <a:solidFill>
                  <a:srgbClr val="404040"/>
                </a:solidFill>
                <a:sym typeface="Arial"/>
              </a:rPr>
              <a:t>輔導幹事</a:t>
            </a:r>
            <a:r>
              <a:rPr lang="en-US" sz="4000" b="1" i="0" u="none" strike="noStrike" cap="none" baseline="-25000" dirty="0" smtClean="0">
                <a:solidFill>
                  <a:srgbClr val="404040"/>
                </a:solidFill>
                <a:sym typeface="Arial"/>
              </a:rPr>
              <a:t>  </a:t>
            </a:r>
            <a:r>
              <a:rPr lang="en-US" altLang="zh-HK" sz="4000" b="1" baseline="-25000" dirty="0">
                <a:solidFill>
                  <a:srgbClr val="404040"/>
                </a:solidFill>
              </a:rPr>
              <a:t>2 </a:t>
            </a:r>
            <a:r>
              <a:rPr lang="zh-HK" altLang="en-US" sz="4000" b="1" baseline="-25000" dirty="0">
                <a:solidFill>
                  <a:srgbClr val="404040"/>
                </a:solidFill>
              </a:rPr>
              <a:t>位</a:t>
            </a:r>
            <a:endParaRPr lang="en-US" sz="4000" b="1" i="0" u="none" strike="noStrike" cap="none" baseline="-25000" dirty="0" smtClean="0">
              <a:solidFill>
                <a:srgbClr val="404040"/>
              </a:solidFill>
              <a:sym typeface="Arial"/>
            </a:endParaRPr>
          </a:p>
          <a:p>
            <a:pPr lvl="0">
              <a:buClr>
                <a:srgbClr val="404040"/>
              </a:buClr>
              <a:buSzPct val="25000"/>
            </a:pPr>
            <a:r>
              <a:rPr lang="en-US" sz="4000" b="1" i="0" u="none" strike="noStrike" cap="none" baseline="-25000" dirty="0" err="1" smtClean="0">
                <a:solidFill>
                  <a:srgbClr val="404040"/>
                </a:solidFill>
                <a:sym typeface="Arial"/>
              </a:rPr>
              <a:t>服務支援</a:t>
            </a:r>
            <a:r>
              <a:rPr lang="en-US" sz="4000" b="1" i="0" u="none" strike="noStrike" cap="none" baseline="-25000" dirty="0" smtClean="0">
                <a:solidFill>
                  <a:srgbClr val="404040"/>
                </a:solidFill>
                <a:sym typeface="Arial"/>
              </a:rPr>
              <a:t> </a:t>
            </a:r>
            <a:r>
              <a:rPr lang="en-US" altLang="zh-HK" sz="4000" b="1" baseline="-25000" dirty="0" smtClean="0">
                <a:solidFill>
                  <a:srgbClr val="404040"/>
                </a:solidFill>
              </a:rPr>
              <a:t>2 </a:t>
            </a:r>
            <a:r>
              <a:rPr lang="zh-HK" altLang="en-US" sz="4000" b="1" baseline="-25000" dirty="0">
                <a:solidFill>
                  <a:srgbClr val="404040"/>
                </a:solidFill>
              </a:rPr>
              <a:t>位</a:t>
            </a:r>
            <a:endParaRPr lang="en-US" sz="4000" b="1" i="0" u="none" strike="noStrike" cap="none" baseline="-25000" dirty="0">
              <a:solidFill>
                <a:srgbClr val="404040"/>
              </a:solidFill>
              <a:sym typeface="Arial"/>
            </a:endParaRPr>
          </a:p>
          <a:p>
            <a:pPr marL="0" marR="0" lvl="0" indent="0" algn="l" rtl="0">
              <a:lnSpc>
                <a:spcPct val="100000"/>
              </a:lnSpc>
              <a:spcBef>
                <a:spcPts val="0"/>
              </a:spcBef>
              <a:spcAft>
                <a:spcPts val="0"/>
              </a:spcAft>
              <a:buClr>
                <a:srgbClr val="404040"/>
              </a:buClr>
              <a:buSzPct val="25000"/>
              <a:buFont typeface="Arial"/>
              <a:buNone/>
            </a:pPr>
            <a:r>
              <a:rPr lang="en-US" sz="3200" b="1" i="0" u="none" strike="noStrike" cap="none" baseline="-25000" dirty="0">
                <a:solidFill>
                  <a:srgbClr val="404040"/>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a:off x="3840162" y="1866900"/>
            <a:ext cx="1576386" cy="1576386"/>
          </a:xfrm>
          <a:prstGeom prst="ellipse">
            <a:avLst/>
          </a:prstGeom>
          <a:solidFill>
            <a:srgbClr val="CC99FF"/>
          </a:solidFill>
          <a:ln w="9525" cap="rnd">
            <a:solidFill>
              <a:schemeClr val="dk1"/>
            </a:solidFill>
            <a:prstDash val="solid"/>
            <a:miter/>
            <a:headEnd type="none" w="med" len="med"/>
            <a:tailEnd type="none" w="med" len="med"/>
          </a:ln>
        </p:spPr>
        <p:txBody>
          <a:bodyPr lIns="91425" tIns="45700" rIns="91425" bIns="45700" anchor="ctr" anchorCtr="0">
            <a:norm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2" name="Shape 72"/>
          <p:cNvSpPr/>
          <p:nvPr/>
        </p:nvSpPr>
        <p:spPr>
          <a:xfrm>
            <a:off x="2917825" y="3001961"/>
            <a:ext cx="1576386" cy="1576386"/>
          </a:xfrm>
          <a:prstGeom prst="ellipse">
            <a:avLst/>
          </a:prstGeom>
          <a:solidFill>
            <a:schemeClr val="lt1"/>
          </a:solidFill>
          <a:ln w="9525" cap="rnd">
            <a:solidFill>
              <a:schemeClr val="dk1"/>
            </a:solidFill>
            <a:prstDash val="solid"/>
            <a:miter/>
            <a:headEnd type="none" w="med" len="med"/>
            <a:tailEnd type="none" w="med" len="med"/>
          </a:ln>
        </p:spPr>
        <p:txBody>
          <a:bodyPr lIns="91425" tIns="45700" rIns="91425" bIns="45700" anchor="ctr" anchorCtr="0">
            <a:norm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25000">
                <a:solidFill>
                  <a:schemeClr val="dk1"/>
                </a:solidFill>
                <a:latin typeface="Arial"/>
                <a:ea typeface="Arial"/>
                <a:cs typeface="Arial"/>
                <a:sym typeface="Arial"/>
              </a:rPr>
              <a:t>社區網絡為本</a:t>
            </a:r>
          </a:p>
        </p:txBody>
      </p:sp>
      <p:sp>
        <p:nvSpPr>
          <p:cNvPr id="73" name="Shape 73"/>
          <p:cNvSpPr txBox="1">
            <a:spLocks noGrp="1"/>
          </p:cNvSpPr>
          <p:nvPr>
            <p:ph type="title"/>
          </p:nvPr>
        </p:nvSpPr>
        <p:spPr>
          <a:xfrm>
            <a:off x="950912" y="-1539875"/>
            <a:ext cx="8229600" cy="1143000"/>
          </a:xfrm>
          <a:prstGeom prst="rect">
            <a:avLst/>
          </a:prstGeom>
          <a:noFill/>
          <a:ln>
            <a:noFill/>
          </a:ln>
        </p:spPr>
        <p:txBody>
          <a:bodyPr lIns="91425" tIns="45700" rIns="91425" bIns="45700" anchor="ctr" anchorCtr="0">
            <a:norm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服務圈互動策略</a:t>
            </a:r>
          </a:p>
        </p:txBody>
      </p:sp>
      <p:sp>
        <p:nvSpPr>
          <p:cNvPr id="74" name="Shape 74"/>
          <p:cNvSpPr>
            <a:spLocks noGrp="1"/>
          </p:cNvSpPr>
          <p:nvPr>
            <p:ph type="body" idx="1"/>
          </p:nvPr>
        </p:nvSpPr>
        <p:spPr>
          <a:xfrm>
            <a:off x="2422525" y="1773236"/>
            <a:ext cx="4413249" cy="4217986"/>
          </a:xfrm>
          <a:prstGeom prst="ellipse">
            <a:avLst/>
          </a:prstGeom>
          <a:noFill/>
          <a:ln w="9525" cap="rnd">
            <a:solidFill>
              <a:srgbClr val="000000"/>
            </a:solidFill>
            <a:prstDash val="solid"/>
            <a:round/>
            <a:headEnd type="none" w="med" len="med"/>
            <a:tailEnd type="none" w="med" len="med"/>
          </a:ln>
        </p:spPr>
        <p:txBody>
          <a:bodyPr lIns="91425" tIns="45700" rIns="91425" bIns="45700" anchor="t" anchorCtr="0">
            <a:normAutofit/>
          </a:bodyPr>
          <a:lstStyle/>
          <a:p>
            <a:pPr marL="0" marR="0" lvl="0" indent="0" algn="l" rtl="0">
              <a:lnSpc>
                <a:spcPct val="80000"/>
              </a:lnSpc>
              <a:spcBef>
                <a:spcPts val="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127000" algn="l" rtl="0">
              <a:lnSpc>
                <a:spcPct val="80000"/>
              </a:lnSpc>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127000" algn="l" rtl="0">
              <a:lnSpc>
                <a:spcPct val="80000"/>
              </a:lnSpc>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127000" algn="l" rtl="0">
              <a:lnSpc>
                <a:spcPct val="80000"/>
              </a:lnSpc>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127000" algn="l" rtl="0">
              <a:lnSpc>
                <a:spcPct val="80000"/>
              </a:lnSpc>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127000" algn="l" rtl="0">
              <a:lnSpc>
                <a:spcPct val="80000"/>
              </a:lnSpc>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p:txBody>
      </p:sp>
      <p:sp>
        <p:nvSpPr>
          <p:cNvPr id="75" name="Shape 75"/>
          <p:cNvSpPr/>
          <p:nvPr/>
        </p:nvSpPr>
        <p:spPr>
          <a:xfrm>
            <a:off x="4559300" y="3019425"/>
            <a:ext cx="1576386" cy="1576386"/>
          </a:xfrm>
          <a:prstGeom prst="ellipse">
            <a:avLst/>
          </a:prstGeom>
          <a:solidFill>
            <a:srgbClr val="99FF66"/>
          </a:solidFill>
          <a:ln w="9525" cap="rnd">
            <a:solidFill>
              <a:schemeClr val="dk1"/>
            </a:solidFill>
            <a:prstDash val="solid"/>
            <a:miter/>
            <a:headEnd type="none" w="med" len="med"/>
            <a:tailEnd type="none" w="med" len="med"/>
          </a:ln>
        </p:spPr>
        <p:txBody>
          <a:bodyPr lIns="91425" tIns="45700" rIns="91425" bIns="45700" anchor="ctr" anchorCtr="0">
            <a:normAutofit/>
          </a:bodyPr>
          <a:lstStyle/>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25000">
                <a:solidFill>
                  <a:schemeClr val="dk1"/>
                </a:solidFill>
                <a:latin typeface="Arial"/>
                <a:ea typeface="Arial"/>
                <a:cs typeface="Arial"/>
                <a:sym typeface="Arial"/>
              </a:rPr>
              <a:t>才藝訓練及</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25000">
                <a:solidFill>
                  <a:schemeClr val="dk1"/>
                </a:solidFill>
                <a:latin typeface="Arial"/>
                <a:ea typeface="Arial"/>
                <a:cs typeface="Arial"/>
                <a:sym typeface="Arial"/>
              </a:rPr>
              <a:t>   互動劇場為本</a:t>
            </a:r>
          </a:p>
        </p:txBody>
      </p:sp>
      <p:sp>
        <p:nvSpPr>
          <p:cNvPr id="76" name="Shape 76"/>
          <p:cNvSpPr txBox="1"/>
          <p:nvPr/>
        </p:nvSpPr>
        <p:spPr>
          <a:xfrm>
            <a:off x="4071937" y="2181225"/>
            <a:ext cx="1273174" cy="585786"/>
          </a:xfrm>
          <a:prstGeom prst="rect">
            <a:avLst/>
          </a:prstGeom>
          <a:noFill/>
          <a:ln>
            <a:noFill/>
          </a:ln>
        </p:spPr>
        <p:txBody>
          <a:bodyPr lIns="91425" tIns="45700" rIns="91425" bIns="45700" anchor="t" anchorCtr="0">
            <a:norm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25000">
                <a:solidFill>
                  <a:schemeClr val="dk1"/>
                </a:solidFill>
                <a:latin typeface="Arial"/>
                <a:ea typeface="Arial"/>
                <a:cs typeface="Arial"/>
                <a:sym typeface="Arial"/>
              </a:rPr>
              <a:t>輔導及家長</a:t>
            </a: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25000">
                <a:solidFill>
                  <a:schemeClr val="dk1"/>
                </a:solidFill>
                <a:latin typeface="Arial"/>
                <a:ea typeface="Arial"/>
                <a:cs typeface="Arial"/>
                <a:sym typeface="Arial"/>
              </a:rPr>
              <a:t>為本</a:t>
            </a:r>
          </a:p>
        </p:txBody>
      </p:sp>
      <p:sp>
        <p:nvSpPr>
          <p:cNvPr id="77" name="Shape 77"/>
          <p:cNvSpPr txBox="1"/>
          <p:nvPr/>
        </p:nvSpPr>
        <p:spPr>
          <a:xfrm>
            <a:off x="3101975" y="4733925"/>
            <a:ext cx="3503611" cy="673099"/>
          </a:xfrm>
          <a:prstGeom prst="rect">
            <a:avLst/>
          </a:prstGeom>
          <a:noFill/>
          <a:ln>
            <a:noFill/>
          </a:ln>
        </p:spPr>
        <p:txBody>
          <a:bodyPr lIns="91425" tIns="45700" rIns="91425" bIns="45700" anchor="t" anchorCtr="0">
            <a:normAutofit/>
          </a:bodyPr>
          <a:lstStyle/>
          <a:p>
            <a:pPr marL="342900" marR="0" lvl="0" indent="-342900" algn="l" rtl="0">
              <a:lnSpc>
                <a:spcPct val="80000"/>
              </a:lnSpc>
              <a:spcBef>
                <a:spcPts val="0"/>
              </a:spcBef>
              <a:spcAft>
                <a:spcPts val="0"/>
              </a:spcAft>
              <a:buClr>
                <a:srgbClr val="6600CC"/>
              </a:buClr>
              <a:buSzPct val="100000"/>
              <a:buFont typeface="Arial"/>
              <a:buChar char="•"/>
            </a:pPr>
            <a:r>
              <a:rPr lang="en-US" sz="1800" b="0" i="0" u="none" strike="noStrike" cap="none" baseline="0">
                <a:solidFill>
                  <a:srgbClr val="6600CC"/>
                </a:solidFill>
                <a:latin typeface="Arial"/>
                <a:ea typeface="Arial"/>
                <a:cs typeface="Arial"/>
                <a:sym typeface="Arial"/>
              </a:rPr>
              <a:t>醫療服務及早介入減毒害</a:t>
            </a:r>
          </a:p>
          <a:p>
            <a:pPr marL="342900" marR="0" lvl="0" indent="-342900" algn="l" rtl="0">
              <a:lnSpc>
                <a:spcPct val="80000"/>
              </a:lnSpc>
              <a:spcBef>
                <a:spcPts val="900"/>
              </a:spcBef>
              <a:spcAft>
                <a:spcPts val="0"/>
              </a:spcAft>
              <a:buClr>
                <a:srgbClr val="6600CC"/>
              </a:buClr>
              <a:buSzPct val="100000"/>
              <a:buFont typeface="Arial"/>
              <a:buChar char="•"/>
            </a:pPr>
            <a:r>
              <a:rPr lang="en-US" sz="1800" b="0" i="0" u="none" strike="noStrike" cap="none" baseline="0">
                <a:solidFill>
                  <a:srgbClr val="6600CC"/>
                </a:solidFill>
                <a:latin typeface="Arial"/>
                <a:ea typeface="Arial"/>
                <a:cs typeface="Arial"/>
                <a:sym typeface="Arial"/>
              </a:rPr>
              <a:t>靈性牧養及創新手法為本</a:t>
            </a:r>
          </a:p>
        </p:txBody>
      </p:sp>
      <p:pic>
        <p:nvPicPr>
          <p:cNvPr id="78" name="Shape 78"/>
          <p:cNvPicPr preferRelativeResize="0"/>
          <p:nvPr/>
        </p:nvPicPr>
        <p:blipFill rotWithShape="1">
          <a:blip r:embed="rId3">
            <a:alphaModFix/>
          </a:blip>
          <a:srcRect/>
          <a:stretch/>
        </p:blipFill>
        <p:spPr>
          <a:xfrm>
            <a:off x="4265612" y="3154361"/>
            <a:ext cx="588962" cy="728661"/>
          </a:xfrm>
          <a:prstGeom prst="rect">
            <a:avLst/>
          </a:prstGeom>
          <a:noFill/>
          <a:ln>
            <a:noFill/>
          </a:ln>
        </p:spPr>
      </p:pic>
      <p:sp>
        <p:nvSpPr>
          <p:cNvPr id="79" name="Shape 79"/>
          <p:cNvSpPr txBox="1"/>
          <p:nvPr/>
        </p:nvSpPr>
        <p:spPr>
          <a:xfrm>
            <a:off x="474662" y="274637"/>
            <a:ext cx="8229600" cy="1143000"/>
          </a:xfrm>
          <a:prstGeom prst="rect">
            <a:avLst/>
          </a:prstGeom>
          <a:noFill/>
          <a:ln>
            <a:noFill/>
          </a:ln>
        </p:spPr>
        <p:txBody>
          <a:bodyPr lIns="91425" tIns="45700" rIns="91425" bIns="45700" anchor="ctr" anchorCtr="0">
            <a:normAutofit/>
          </a:bodyPr>
          <a:lstStyle/>
          <a:p>
            <a:pPr lvl="0">
              <a:buClr>
                <a:srgbClr val="0090D5"/>
              </a:buClr>
              <a:buSzPct val="25000"/>
            </a:pPr>
            <a:r>
              <a:rPr lang="en-US" sz="4400" b="1" i="0" u="none" strike="noStrike" cap="none" baseline="0" dirty="0" err="1" smtClean="0">
                <a:solidFill>
                  <a:srgbClr val="0090D5"/>
                </a:solidFill>
                <a:latin typeface="Arial"/>
                <a:ea typeface="Arial"/>
                <a:cs typeface="Arial"/>
                <a:sym typeface="Arial"/>
              </a:rPr>
              <a:t>服務圈互動策</a:t>
            </a:r>
            <a:r>
              <a:rPr lang="zh-HK" altLang="en-US" sz="4400" b="1" dirty="0">
                <a:solidFill>
                  <a:srgbClr val="0090D5"/>
                </a:solidFill>
              </a:rPr>
              <a:t>略</a:t>
            </a:r>
            <a:endParaRPr lang="en-US" sz="4400" b="1" i="0" u="none" strike="noStrike" cap="none" baseline="0" dirty="0">
              <a:solidFill>
                <a:srgbClr val="0090D5"/>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258887" y="244475"/>
            <a:ext cx="8229600" cy="11430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天朗中心個案服務數字統計</a:t>
            </a:r>
          </a:p>
        </p:txBody>
      </p:sp>
      <p:pic>
        <p:nvPicPr>
          <p:cNvPr id="85" name="Shape 85"/>
          <p:cNvPicPr preferRelativeResize="0"/>
          <p:nvPr/>
        </p:nvPicPr>
        <p:blipFill rotWithShape="1">
          <a:blip r:embed="rId3">
            <a:alphaModFix/>
          </a:blip>
          <a:srcRect/>
          <a:stretch/>
        </p:blipFill>
        <p:spPr>
          <a:xfrm>
            <a:off x="469900" y="1268412"/>
            <a:ext cx="7704136" cy="4760912"/>
          </a:xfrm>
          <a:prstGeom prst="rect">
            <a:avLst/>
          </a:prstGeom>
          <a:solidFill>
            <a:srgbClr val="FFFFFF"/>
          </a:solid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l="5120" t="6943" r="5119" b="4861"/>
          <a:stretch/>
        </p:blipFill>
        <p:spPr>
          <a:xfrm>
            <a:off x="0" y="809625"/>
            <a:ext cx="9144000" cy="6048374"/>
          </a:xfrm>
          <a:prstGeom prst="rect">
            <a:avLst/>
          </a:prstGeom>
          <a:noFill/>
          <a:ln>
            <a:noFill/>
          </a:ln>
        </p:spPr>
      </p:pic>
      <p:sp>
        <p:nvSpPr>
          <p:cNvPr id="91" name="Shape 91"/>
          <p:cNvSpPr/>
          <p:nvPr/>
        </p:nvSpPr>
        <p:spPr>
          <a:xfrm>
            <a:off x="4859337" y="2565400"/>
            <a:ext cx="1081086" cy="358775"/>
          </a:xfrm>
          <a:prstGeom prst="ellipse">
            <a:avLst/>
          </a:prstGeom>
          <a:noFill/>
          <a:ln w="9525" cap="rnd">
            <a:solidFill>
              <a:srgbClr val="FF0000"/>
            </a:solidFill>
            <a:prstDash val="solid"/>
            <a:miter/>
            <a:headEnd type="none" w="med" len="med"/>
            <a:tailEnd type="none" w="med" len="med"/>
          </a:ln>
        </p:spPr>
        <p:txBody>
          <a:bodyPr lIns="91425" tIns="45700" rIns="91425" bIns="45700" anchor="ctr" anchorCtr="0">
            <a:normAutofit fontScale="70000" lnSpcReduction="20000"/>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2" name="Shape 92"/>
          <p:cNvSpPr/>
          <p:nvPr/>
        </p:nvSpPr>
        <p:spPr>
          <a:xfrm>
            <a:off x="4716462" y="2997200"/>
            <a:ext cx="1152525" cy="360362"/>
          </a:xfrm>
          <a:prstGeom prst="ellipse">
            <a:avLst/>
          </a:prstGeom>
          <a:noFill/>
          <a:ln w="9525" cap="rnd">
            <a:solidFill>
              <a:srgbClr val="FF0000"/>
            </a:solidFill>
            <a:prstDash val="solid"/>
            <a:miter/>
            <a:headEnd type="none" w="med" len="med"/>
            <a:tailEnd type="none" w="med" len="med"/>
          </a:ln>
        </p:spPr>
        <p:txBody>
          <a:bodyPr lIns="91425" tIns="45700" rIns="91425" bIns="45700" anchor="ctr" anchorCtr="0">
            <a:normAutofit fontScale="70000" lnSpcReduction="20000"/>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3" name="Shape 93"/>
          <p:cNvSpPr/>
          <p:nvPr/>
        </p:nvSpPr>
        <p:spPr>
          <a:xfrm>
            <a:off x="5508625" y="1989136"/>
            <a:ext cx="2087562" cy="360362"/>
          </a:xfrm>
          <a:prstGeom prst="ellipse">
            <a:avLst/>
          </a:prstGeom>
          <a:noFill/>
          <a:ln w="9525" cap="rnd">
            <a:solidFill>
              <a:srgbClr val="FF0000"/>
            </a:solidFill>
            <a:prstDash val="solid"/>
            <a:miter/>
            <a:headEnd type="none" w="med" len="med"/>
            <a:tailEnd type="none" w="med" len="med"/>
          </a:ln>
        </p:spPr>
        <p:txBody>
          <a:bodyPr lIns="91425" tIns="45700" rIns="91425" bIns="45700" anchor="ctr" anchorCtr="0">
            <a:normAutofit fontScale="70000" lnSpcReduction="20000"/>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4" name="Shape 94"/>
          <p:cNvSpPr/>
          <p:nvPr/>
        </p:nvSpPr>
        <p:spPr>
          <a:xfrm rot="-2279999">
            <a:off x="1619249" y="2565400"/>
            <a:ext cx="1871661" cy="631825"/>
          </a:xfrm>
          <a:prstGeom prst="ellipse">
            <a:avLst/>
          </a:prstGeom>
          <a:noFill/>
          <a:ln w="9525" cap="rnd">
            <a:solidFill>
              <a:srgbClr val="FF0000"/>
            </a:solidFill>
            <a:prstDash val="solid"/>
            <a:miter/>
            <a:headEnd type="none" w="med" len="med"/>
            <a:tailEnd type="none" w="med" len="med"/>
          </a:ln>
        </p:spPr>
        <p:txBody>
          <a:bodyPr lIns="91425" tIns="45700" rIns="91425" bIns="45700" anchor="ctr" anchorCtr="0">
            <a:norm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5" name="Shape 95"/>
          <p:cNvSpPr txBox="1"/>
          <p:nvPr/>
        </p:nvSpPr>
        <p:spPr>
          <a:xfrm rot="-2220000">
            <a:off x="1692274" y="2633661"/>
            <a:ext cx="1624011" cy="419100"/>
          </a:xfrm>
          <a:prstGeom prst="rect">
            <a:avLst/>
          </a:prstGeom>
          <a:noFill/>
          <a:ln>
            <a:noFill/>
          </a:ln>
        </p:spPr>
        <p:txBody>
          <a:bodyPr lIns="91425" tIns="45700" rIns="91425" bIns="45700" anchor="t" anchorCtr="0">
            <a:norm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25000">
                <a:solidFill>
                  <a:schemeClr val="dk1"/>
                </a:solidFill>
                <a:latin typeface="Arial"/>
                <a:ea typeface="Arial"/>
                <a:cs typeface="Arial"/>
                <a:sym typeface="Arial"/>
              </a:rPr>
              <a:t>短期戒毒營</a:t>
            </a:r>
          </a:p>
        </p:txBody>
      </p:sp>
      <p:sp>
        <p:nvSpPr>
          <p:cNvPr id="96" name="Shape 96"/>
          <p:cNvSpPr txBox="1"/>
          <p:nvPr/>
        </p:nvSpPr>
        <p:spPr>
          <a:xfrm>
            <a:off x="107950" y="-171450"/>
            <a:ext cx="8758237" cy="11430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社區為本 – 探索『社區戒毒』模式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0" y="511969"/>
            <a:ext cx="5400675" cy="3529012"/>
          </a:xfrm>
          <a:prstGeom prst="rect">
            <a:avLst/>
          </a:prstGeom>
          <a:noFill/>
          <a:ln>
            <a:noFill/>
          </a:ln>
        </p:spPr>
      </p:pic>
      <p:sp>
        <p:nvSpPr>
          <p:cNvPr id="102" name="Shape 102"/>
          <p:cNvSpPr txBox="1">
            <a:spLocks noGrp="1"/>
          </p:cNvSpPr>
          <p:nvPr>
            <p:ph type="title"/>
          </p:nvPr>
        </p:nvSpPr>
        <p:spPr>
          <a:xfrm>
            <a:off x="1116" y="44525"/>
            <a:ext cx="6013102" cy="501431"/>
          </a:xfrm>
          <a:prstGeom prst="rect">
            <a:avLst/>
          </a:prstGeom>
          <a:noFill/>
          <a:ln>
            <a:noFill/>
          </a:ln>
        </p:spPr>
        <p:txBody>
          <a:bodyPr lIns="91425" tIns="45700" rIns="91425" bIns="45700" anchor="ctr" anchorCtr="0">
            <a:normAutofit/>
          </a:bodyPr>
          <a:lstStyle/>
          <a:p>
            <a:pPr marL="0" marR="0" lvl="0" indent="0" algn="ctr" rtl="0">
              <a:lnSpc>
                <a:spcPct val="100000"/>
              </a:lnSpc>
              <a:spcBef>
                <a:spcPts val="0"/>
              </a:spcBef>
              <a:spcAft>
                <a:spcPts val="0"/>
              </a:spcAft>
              <a:buClr>
                <a:schemeClr val="dk2"/>
              </a:buClr>
              <a:buSzPct val="25000"/>
              <a:buFont typeface="Arial"/>
              <a:buNone/>
            </a:pPr>
            <a:r>
              <a:rPr lang="en-US" sz="2400" b="1" i="0" u="none" strike="noStrike" cap="none" baseline="0" dirty="0">
                <a:solidFill>
                  <a:schemeClr val="dk2"/>
                </a:solidFill>
                <a:latin typeface="Arial"/>
                <a:ea typeface="Arial"/>
                <a:cs typeface="Arial"/>
                <a:sym typeface="Arial"/>
              </a:rPr>
              <a:t>2014/3/17 </a:t>
            </a:r>
            <a:r>
              <a:rPr lang="en-US" sz="2400" b="1" i="0" u="none" strike="noStrike" cap="none" baseline="0" dirty="0" err="1" smtClean="0">
                <a:solidFill>
                  <a:schemeClr val="dk2"/>
                </a:solidFill>
                <a:latin typeface="Arial"/>
                <a:ea typeface="Arial"/>
                <a:cs typeface="Arial"/>
                <a:sym typeface="Arial"/>
              </a:rPr>
              <a:t>朗邊中轉屋</a:t>
            </a:r>
            <a:r>
              <a:rPr lang="en-US" sz="2400" b="1" i="0" u="none" strike="noStrike" cap="none" baseline="0" dirty="0" smtClean="0">
                <a:solidFill>
                  <a:schemeClr val="dk2"/>
                </a:solidFill>
                <a:latin typeface="Arial"/>
                <a:ea typeface="Arial"/>
                <a:cs typeface="Arial"/>
                <a:sym typeface="Arial"/>
              </a:rPr>
              <a:t>--</a:t>
            </a:r>
            <a:r>
              <a:rPr lang="en-US" sz="2400" b="1" i="0" u="none" strike="noStrike" cap="none" baseline="0" dirty="0" err="1" smtClean="0">
                <a:solidFill>
                  <a:schemeClr val="dk2"/>
                </a:solidFill>
                <a:latin typeface="Calibri"/>
                <a:ea typeface="Calibri"/>
                <a:cs typeface="Calibri"/>
                <a:sym typeface="Calibri"/>
              </a:rPr>
              <a:t>蘋果日報</a:t>
            </a:r>
            <a:r>
              <a:rPr lang="en-US" sz="2400" b="1" i="0" u="none" strike="noStrike" cap="none" baseline="0" dirty="0" smtClean="0">
                <a:solidFill>
                  <a:schemeClr val="dk2"/>
                </a:solidFill>
                <a:latin typeface="Calibri"/>
                <a:ea typeface="Calibri"/>
                <a:cs typeface="Calibri"/>
                <a:sym typeface="Calibri"/>
              </a:rPr>
              <a:t> </a:t>
            </a:r>
            <a:endParaRPr lang="en-US" sz="2400" b="1" i="0" u="none" strike="noStrike" cap="none" baseline="0" dirty="0">
              <a:solidFill>
                <a:schemeClr val="dk2"/>
              </a:solidFill>
              <a:latin typeface="Calibri"/>
              <a:ea typeface="Calibri"/>
              <a:cs typeface="Calibri"/>
              <a:sym typeface="Calibri"/>
            </a:endParaRPr>
          </a:p>
        </p:txBody>
      </p:sp>
      <p:pic>
        <p:nvPicPr>
          <p:cNvPr id="103" name="Shape 103"/>
          <p:cNvPicPr preferRelativeResize="0"/>
          <p:nvPr/>
        </p:nvPicPr>
        <p:blipFill rotWithShape="1">
          <a:blip r:embed="rId4">
            <a:alphaModFix/>
          </a:blip>
          <a:srcRect l="8984" t="2966" r="9152" b="6134"/>
          <a:stretch/>
        </p:blipFill>
        <p:spPr>
          <a:xfrm>
            <a:off x="3141661" y="2781300"/>
            <a:ext cx="6008686" cy="4089399"/>
          </a:xfrm>
          <a:prstGeom prst="rect">
            <a:avLst/>
          </a:prstGeom>
          <a:noFill/>
          <a:ln>
            <a:noFill/>
          </a:ln>
        </p:spPr>
      </p:pic>
      <p:sp>
        <p:nvSpPr>
          <p:cNvPr id="104" name="Shape 104"/>
          <p:cNvSpPr txBox="1"/>
          <p:nvPr/>
        </p:nvSpPr>
        <p:spPr>
          <a:xfrm>
            <a:off x="5292725" y="2276475"/>
            <a:ext cx="3673475" cy="831850"/>
          </a:xfrm>
          <a:prstGeom prst="rect">
            <a:avLst/>
          </a:prstGeom>
          <a:noFill/>
          <a:ln>
            <a:noFill/>
          </a:ln>
        </p:spPr>
        <p:txBody>
          <a:bodyPr lIns="91425" tIns="45700" rIns="91425" bIns="45700" anchor="t" anchorCtr="0">
            <a:norm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2014/8/7 </a:t>
            </a:r>
            <a:r>
              <a:rPr lang="en-US" sz="2400" b="1" i="0" u="none" strike="noStrike" cap="none" baseline="0" dirty="0" err="1">
                <a:solidFill>
                  <a:schemeClr val="dk1"/>
                </a:solidFill>
                <a:latin typeface="Calibri"/>
                <a:ea typeface="Calibri"/>
                <a:cs typeface="Calibri"/>
                <a:sym typeface="Calibri"/>
              </a:rPr>
              <a:t>蘋果日報</a:t>
            </a:r>
            <a:r>
              <a:rPr lang="en-US" sz="2400" b="1" i="0" u="none" strike="noStrike" cap="none" baseline="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None/>
            </a:pPr>
            <a:endParaRPr sz="2400" b="1"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l="24423" t="56170" r="20944" b="12132"/>
          <a:stretch/>
        </p:blipFill>
        <p:spPr>
          <a:xfrm>
            <a:off x="803275" y="1052512"/>
            <a:ext cx="7297737" cy="4937124"/>
          </a:xfrm>
          <a:prstGeom prst="rect">
            <a:avLst/>
          </a:prstGeom>
          <a:noFill/>
          <a:ln>
            <a:noFill/>
          </a:ln>
        </p:spPr>
      </p:pic>
      <p:sp>
        <p:nvSpPr>
          <p:cNvPr id="110" name="Shape 110"/>
          <p:cNvSpPr txBox="1"/>
          <p:nvPr/>
        </p:nvSpPr>
        <p:spPr>
          <a:xfrm>
            <a:off x="73025" y="0"/>
            <a:ext cx="8758237" cy="11430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天朗中心吸毒求助個案數據分析</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l="23599" t="50000" r="17725" b="13362"/>
          <a:stretch/>
        </p:blipFill>
        <p:spPr>
          <a:xfrm>
            <a:off x="474662" y="1385887"/>
            <a:ext cx="8353425" cy="5472111"/>
          </a:xfrm>
          <a:prstGeom prst="rect">
            <a:avLst/>
          </a:prstGeom>
          <a:noFill/>
          <a:ln>
            <a:noFill/>
          </a:ln>
        </p:spPr>
      </p:pic>
      <p:sp>
        <p:nvSpPr>
          <p:cNvPr id="116" name="Shape 116"/>
          <p:cNvSpPr txBox="1"/>
          <p:nvPr/>
        </p:nvSpPr>
        <p:spPr>
          <a:xfrm>
            <a:off x="306387" y="252412"/>
            <a:ext cx="8758237" cy="11430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0090D5"/>
              </a:buClr>
              <a:buSzPct val="25000"/>
              <a:buFont typeface="Arial"/>
              <a:buNone/>
            </a:pPr>
            <a:r>
              <a:rPr lang="en-US" sz="4400" b="1" i="0" u="none" strike="noStrike" cap="none" baseline="0">
                <a:solidFill>
                  <a:srgbClr val="0090D5"/>
                </a:solidFill>
                <a:latin typeface="Arial"/>
                <a:ea typeface="Arial"/>
                <a:cs typeface="Arial"/>
                <a:sym typeface="Arial"/>
              </a:rPr>
              <a:t>天朗中心吸毒求助個案數據分析</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1115</Words>
  <Application>Microsoft Office PowerPoint</Application>
  <PresentationFormat>如螢幕大小 (4:3)</PresentationFormat>
  <Paragraphs>145</Paragraphs>
  <Slides>29</Slides>
  <Notes>17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29</vt:i4>
      </vt:variant>
    </vt:vector>
  </HeadingPairs>
  <TitlesOfParts>
    <vt:vector size="31" baseType="lpstr">
      <vt:lpstr>預設簡報設計</vt:lpstr>
      <vt:lpstr>Microsoft Word Document</vt:lpstr>
      <vt:lpstr>Briefing Session</vt:lpstr>
      <vt:lpstr>Programme</vt:lpstr>
      <vt:lpstr>中心架構</vt:lpstr>
      <vt:lpstr>服務圈互動策略</vt:lpstr>
      <vt:lpstr>PowerPoint 簡報</vt:lpstr>
      <vt:lpstr>PowerPoint 簡報</vt:lpstr>
      <vt:lpstr>2014/3/17 朗邊中轉屋--蘋果日報 </vt:lpstr>
      <vt:lpstr>PowerPoint 簡報</vt:lpstr>
      <vt:lpstr>PowerPoint 簡報</vt:lpstr>
      <vt:lpstr>PowerPoint 簡報</vt:lpstr>
      <vt:lpstr>PowerPoint 簡報</vt:lpstr>
      <vt:lpstr>PowerPoint 簡報</vt:lpstr>
      <vt:lpstr>Implementation Schedule</vt:lpstr>
      <vt:lpstr>3.2  Pocket-Drug-Counselor (PDC) </vt:lpstr>
      <vt:lpstr>3.3 Key features requirements of PDC: </vt:lpstr>
      <vt:lpstr>3.4.1  Goal of PDC</vt:lpstr>
      <vt:lpstr>PowerPoint 簡報</vt:lpstr>
      <vt:lpstr>3.4.5  PDC is required to base on  the principles  of Brief Intervention (BI) and its  FRAMES model (or any equivalent and industry validated and reliable model that serve the same function as below): </vt:lpstr>
      <vt:lpstr>Pocket Drug Counselor (PDC)</vt:lpstr>
      <vt:lpstr>Student App / Parents App</vt:lpstr>
      <vt:lpstr>4.4 Apps Training for Frontline Social Workers / Teachers</vt:lpstr>
      <vt:lpstr>4.5 Data Collection and miscellaneous requirements</vt:lpstr>
      <vt:lpstr>Submission of Application – Closing Date &amp; Delivery</vt:lpstr>
      <vt:lpstr>PowerPoint 簡報</vt:lpstr>
      <vt:lpstr>Marking Scheme</vt:lpstr>
      <vt:lpstr>Enquiries</vt:lpstr>
      <vt:lpstr>Remarks</vt:lpstr>
      <vt:lpstr>Q &amp; 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基督教香港信義會天朗中心   製作智能手機程式簡介會 ElCSS-HO-IT/BDF130028/2014</dc:title>
  <dc:creator>staff</dc:creator>
  <cp:lastModifiedBy>staff</cp:lastModifiedBy>
  <cp:revision>20</cp:revision>
  <dcterms:modified xsi:type="dcterms:W3CDTF">2014-08-27T08:52:13Z</dcterms:modified>
</cp:coreProperties>
</file>