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31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14" r:id="rId35"/>
    <p:sldId id="306" r:id="rId36"/>
    <p:sldId id="307" r:id="rId37"/>
    <p:sldId id="308" r:id="rId38"/>
    <p:sldId id="309" r:id="rId39"/>
    <p:sldId id="310" r:id="rId40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ff" initials="S" lastIdx="2" clrIdx="0">
    <p:extLst>
      <p:ext uri="{19B8F6BF-5375-455C-9EA6-DF929625EA0E}">
        <p15:presenceInfo xmlns:p15="http://schemas.microsoft.com/office/powerpoint/2012/main" xmlns="" userId="Staf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5" autoAdjust="0"/>
  </p:normalViewPr>
  <p:slideViewPr>
    <p:cSldViewPr snapToGrid="0">
      <p:cViewPr>
        <p:scale>
          <a:sx n="70" d="100"/>
          <a:sy n="70" d="100"/>
        </p:scale>
        <p:origin x="-129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27963;&#38913;&#31807;1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&#27963;&#38913;&#31807;1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&#27963;&#38913;&#31807;1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&#27963;&#38913;&#31807;1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&#27963;&#38913;&#31807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Staff\Desktop\JFNC_compariso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Staff\Desktop\JFNC_compariso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Staff\Desktop\JFNC_compariso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Staff\Desktop\JFNC_comparison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___1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___2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___3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meowmeowtang\Google%20Drive\2016%20JFNC%20Survey\JFNC%20tel%20survey%20dataset%201601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被訪者身份 </a:t>
            </a:r>
            <a:r>
              <a:rPr lang="en-US"/>
              <a:t>(N=498)</a:t>
            </a:r>
            <a:endParaRPr lang="zh-TW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pattFill prst="dkHorz">
                <a:fgClr>
                  <a:srgbClr val="0070C0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pattFill prst="pct75">
                <a:fgClr>
                  <a:srgbClr val="FF9900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工作表1!$A$2:$A$3</c:f>
              <c:strCache>
                <c:ptCount val="2"/>
                <c:pt idx="0">
                  <c:v> 父親</c:v>
                </c:pt>
                <c:pt idx="1">
                  <c:v> 母親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201</c:v>
                </c:pt>
                <c:pt idx="1">
                  <c:v>297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工作表1!$I$4:$I$5</c:f>
              <c:strCache>
                <c:ptCount val="2"/>
                <c:pt idx="0">
                  <c:v>最開心</c:v>
                </c:pt>
                <c:pt idx="1">
                  <c:v>87.6+</c:v>
                </c:pt>
              </c:strCache>
            </c:strRef>
          </c:tx>
          <c:spPr>
            <a:pattFill prst="lgConfetti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gConfetti">
                <a:fgClr>
                  <a:srgbClr val="0070C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pattFill prst="lgConfetti">
                <a:fgClr>
                  <a:srgbClr val="0090D5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pattFill prst="lgConfetti">
                <a:fgClr>
                  <a:srgbClr val="0070C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工作表1!$H$6:$H$8</c:f>
              <c:strCache>
                <c:ptCount val="3"/>
                <c:pt idx="0">
                  <c:v>Q1</c:v>
                </c:pt>
                <c:pt idx="1">
                  <c:v>Q7</c:v>
                </c:pt>
                <c:pt idx="2">
                  <c:v>Q11</c:v>
                </c:pt>
              </c:strCache>
            </c:strRef>
          </c:cat>
          <c:val>
            <c:numRef>
              <c:f>工作表1!$I$6:$I$8</c:f>
              <c:numCache>
                <c:formatCode>General</c:formatCode>
                <c:ptCount val="3"/>
                <c:pt idx="0">
                  <c:v>3.3119999999999998</c:v>
                </c:pt>
                <c:pt idx="1">
                  <c:v>3.125</c:v>
                </c:pt>
                <c:pt idx="2">
                  <c:v>3.0750000000000002</c:v>
                </c:pt>
              </c:numCache>
            </c:numRef>
          </c:val>
        </c:ser>
        <c:ser>
          <c:idx val="1"/>
          <c:order val="1"/>
          <c:tx>
            <c:strRef>
              <c:f>工作表1!$J$4:$J$5</c:f>
              <c:strCache>
                <c:ptCount val="2"/>
                <c:pt idx="0">
                  <c:v>普通</c:v>
                </c:pt>
                <c:pt idx="1">
                  <c:v>62.4-87.5</c:v>
                </c:pt>
              </c:strCache>
            </c:strRef>
          </c:tx>
          <c:spPr>
            <a:pattFill prst="dkVert">
              <a:fgClr>
                <a:srgbClr val="FF66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工作表1!$H$6:$H$8</c:f>
              <c:strCache>
                <c:ptCount val="3"/>
                <c:pt idx="0">
                  <c:v>Q1</c:v>
                </c:pt>
                <c:pt idx="1">
                  <c:v>Q7</c:v>
                </c:pt>
                <c:pt idx="2">
                  <c:v>Q11</c:v>
                </c:pt>
              </c:strCache>
            </c:strRef>
          </c:cat>
          <c:val>
            <c:numRef>
              <c:f>工作表1!$J$6:$J$8</c:f>
              <c:numCache>
                <c:formatCode>General</c:formatCode>
                <c:ptCount val="3"/>
                <c:pt idx="0">
                  <c:v>3.1819999999999999</c:v>
                </c:pt>
                <c:pt idx="1">
                  <c:v>3.0150000000000001</c:v>
                </c:pt>
                <c:pt idx="2">
                  <c:v>2.887</c:v>
                </c:pt>
              </c:numCache>
            </c:numRef>
          </c:val>
        </c:ser>
        <c:ser>
          <c:idx val="2"/>
          <c:order val="2"/>
          <c:tx>
            <c:strRef>
              <c:f>工作表1!$K$4:$K$5</c:f>
              <c:strCache>
                <c:ptCount val="2"/>
                <c:pt idx="0">
                  <c:v>最不開心</c:v>
                </c:pt>
                <c:pt idx="1">
                  <c:v>&lt;=62.3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工作表1!$H$6:$H$8</c:f>
              <c:strCache>
                <c:ptCount val="3"/>
                <c:pt idx="0">
                  <c:v>Q1</c:v>
                </c:pt>
                <c:pt idx="1">
                  <c:v>Q7</c:v>
                </c:pt>
                <c:pt idx="2">
                  <c:v>Q11</c:v>
                </c:pt>
              </c:strCache>
            </c:strRef>
          </c:cat>
          <c:val>
            <c:numRef>
              <c:f>工作表1!$K$6:$K$8</c:f>
              <c:numCache>
                <c:formatCode>General</c:formatCode>
                <c:ptCount val="3"/>
                <c:pt idx="0">
                  <c:v>2.7650000000000001</c:v>
                </c:pt>
                <c:pt idx="1">
                  <c:v>2.8</c:v>
                </c:pt>
                <c:pt idx="2">
                  <c:v>2.6120000000000001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40"/>
        <c:axId val="99518336"/>
        <c:axId val="99519872"/>
      </c:barChart>
      <c:catAx>
        <c:axId val="99518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99519872"/>
        <c:crosses val="autoZero"/>
        <c:auto val="1"/>
        <c:lblAlgn val="ctr"/>
        <c:lblOffset val="100"/>
        <c:noMultiLvlLbl val="0"/>
      </c:catAx>
      <c:valAx>
        <c:axId val="99519872"/>
        <c:scaling>
          <c:orientation val="minMax"/>
          <c:max val="4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9951833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工作表1!$I$12</c:f>
              <c:strCache>
                <c:ptCount val="1"/>
                <c:pt idx="0">
                  <c:v>最開心</c:v>
                </c:pt>
              </c:strCache>
            </c:strRef>
          </c:tx>
          <c:spPr>
            <a:pattFill prst="lgConfetti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工作表1!$H$13:$H$15</c:f>
              <c:strCache>
                <c:ptCount val="3"/>
                <c:pt idx="0">
                  <c:v>Q3</c:v>
                </c:pt>
                <c:pt idx="1">
                  <c:v>Q5 </c:v>
                </c:pt>
                <c:pt idx="2">
                  <c:v>Q12</c:v>
                </c:pt>
              </c:strCache>
            </c:strRef>
          </c:cat>
          <c:val>
            <c:numRef>
              <c:f>工作表1!$I$13:$I$15</c:f>
              <c:numCache>
                <c:formatCode>General</c:formatCode>
                <c:ptCount val="3"/>
                <c:pt idx="0">
                  <c:v>3.2250000000000001</c:v>
                </c:pt>
                <c:pt idx="1">
                  <c:v>3.2</c:v>
                </c:pt>
                <c:pt idx="2">
                  <c:v>3.15</c:v>
                </c:pt>
              </c:numCache>
            </c:numRef>
          </c:val>
        </c:ser>
        <c:ser>
          <c:idx val="1"/>
          <c:order val="1"/>
          <c:tx>
            <c:strRef>
              <c:f>工作表1!$J$12</c:f>
              <c:strCache>
                <c:ptCount val="1"/>
                <c:pt idx="0">
                  <c:v>普通</c:v>
                </c:pt>
              </c:strCache>
            </c:strRef>
          </c:tx>
          <c:spPr>
            <a:pattFill prst="dkVert">
              <a:fgClr>
                <a:srgbClr val="FF6600"/>
              </a:fgClr>
              <a:bgClr>
                <a:schemeClr val="bg1"/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工作表1!$H$13:$H$15</c:f>
              <c:strCache>
                <c:ptCount val="3"/>
                <c:pt idx="0">
                  <c:v>Q3</c:v>
                </c:pt>
                <c:pt idx="1">
                  <c:v>Q5 </c:v>
                </c:pt>
                <c:pt idx="2">
                  <c:v>Q12</c:v>
                </c:pt>
              </c:strCache>
            </c:strRef>
          </c:cat>
          <c:val>
            <c:numRef>
              <c:f>工作表1!$J$13:$J$15</c:f>
              <c:numCache>
                <c:formatCode>General</c:formatCode>
                <c:ptCount val="3"/>
                <c:pt idx="0">
                  <c:v>2.8959999999999999</c:v>
                </c:pt>
                <c:pt idx="1">
                  <c:v>3.26</c:v>
                </c:pt>
                <c:pt idx="2">
                  <c:v>2.89</c:v>
                </c:pt>
              </c:numCache>
            </c:numRef>
          </c:val>
        </c:ser>
        <c:ser>
          <c:idx val="2"/>
          <c:order val="2"/>
          <c:tx>
            <c:strRef>
              <c:f>工作表1!$K$12</c:f>
              <c:strCache>
                <c:ptCount val="1"/>
                <c:pt idx="0">
                  <c:v>最不開心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innerShdw blurRad="114300">
                <a:schemeClr val="accent3"/>
              </a:innerShdw>
            </a:effectLst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工作表1!$H$13:$H$15</c:f>
              <c:strCache>
                <c:ptCount val="3"/>
                <c:pt idx="0">
                  <c:v>Q3</c:v>
                </c:pt>
                <c:pt idx="1">
                  <c:v>Q5 </c:v>
                </c:pt>
                <c:pt idx="2">
                  <c:v>Q12</c:v>
                </c:pt>
              </c:strCache>
            </c:strRef>
          </c:cat>
          <c:val>
            <c:numRef>
              <c:f>工作表1!$K$13:$K$15</c:f>
              <c:numCache>
                <c:formatCode>General</c:formatCode>
                <c:ptCount val="3"/>
                <c:pt idx="0">
                  <c:v>2.4710000000000001</c:v>
                </c:pt>
                <c:pt idx="1">
                  <c:v>2.9649999999999999</c:v>
                </c:pt>
                <c:pt idx="2">
                  <c:v>2.4470000000000001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0"/>
        <c:axId val="24222720"/>
        <c:axId val="24244992"/>
      </c:barChart>
      <c:catAx>
        <c:axId val="24222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24244992"/>
        <c:crosses val="autoZero"/>
        <c:auto val="1"/>
        <c:lblAlgn val="ctr"/>
        <c:lblOffset val="100"/>
        <c:tickLblSkip val="1"/>
        <c:noMultiLvlLbl val="0"/>
      </c:catAx>
      <c:valAx>
        <c:axId val="24244992"/>
        <c:scaling>
          <c:orientation val="minMax"/>
          <c:max val="4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2422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21029780583426E-2"/>
          <c:y val="4.6842396793848357E-2"/>
          <c:w val="0.9126577118348409"/>
          <c:h val="0.848466977289759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工作表1!$I$18</c:f>
              <c:strCache>
                <c:ptCount val="1"/>
                <c:pt idx="0">
                  <c:v>最開心</c:v>
                </c:pt>
              </c:strCache>
            </c:strRef>
          </c:tx>
          <c:spPr>
            <a:pattFill prst="lgConfetti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工作表1!$H$19:$H$21</c:f>
              <c:strCache>
                <c:ptCount val="3"/>
                <c:pt idx="0">
                  <c:v>Q2</c:v>
                </c:pt>
                <c:pt idx="1">
                  <c:v>Q9</c:v>
                </c:pt>
                <c:pt idx="2">
                  <c:v>Q10</c:v>
                </c:pt>
              </c:strCache>
            </c:strRef>
          </c:cat>
          <c:val>
            <c:numRef>
              <c:f>工作表1!$I$19:$I$21</c:f>
              <c:numCache>
                <c:formatCode>General</c:formatCode>
                <c:ptCount val="3"/>
                <c:pt idx="0">
                  <c:v>2.75</c:v>
                </c:pt>
                <c:pt idx="1">
                  <c:v>3.137</c:v>
                </c:pt>
                <c:pt idx="2">
                  <c:v>3.488</c:v>
                </c:pt>
              </c:numCache>
            </c:numRef>
          </c:val>
        </c:ser>
        <c:ser>
          <c:idx val="1"/>
          <c:order val="1"/>
          <c:tx>
            <c:strRef>
              <c:f>工作表1!$J$18</c:f>
              <c:strCache>
                <c:ptCount val="1"/>
                <c:pt idx="0">
                  <c:v>普通</c:v>
                </c:pt>
              </c:strCache>
            </c:strRef>
          </c:tx>
          <c:spPr>
            <a:pattFill prst="dkVert">
              <a:fgClr>
                <a:srgbClr val="FF66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工作表1!$H$19:$H$21</c:f>
              <c:strCache>
                <c:ptCount val="3"/>
                <c:pt idx="0">
                  <c:v>Q2</c:v>
                </c:pt>
                <c:pt idx="1">
                  <c:v>Q9</c:v>
                </c:pt>
                <c:pt idx="2">
                  <c:v>Q10</c:v>
                </c:pt>
              </c:strCache>
            </c:strRef>
          </c:cat>
          <c:val>
            <c:numRef>
              <c:f>工作表1!$J$19:$J$21</c:f>
              <c:numCache>
                <c:formatCode>General</c:formatCode>
                <c:ptCount val="3"/>
                <c:pt idx="0">
                  <c:v>2.66</c:v>
                </c:pt>
                <c:pt idx="1">
                  <c:v>2.887</c:v>
                </c:pt>
                <c:pt idx="2">
                  <c:v>3.2719999999999998</c:v>
                </c:pt>
              </c:numCache>
            </c:numRef>
          </c:val>
        </c:ser>
        <c:ser>
          <c:idx val="2"/>
          <c:order val="2"/>
          <c:tx>
            <c:strRef>
              <c:f>工作表1!$K$18</c:f>
              <c:strCache>
                <c:ptCount val="1"/>
                <c:pt idx="0">
                  <c:v>最不開心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工作表1!$H$19:$H$21</c:f>
              <c:strCache>
                <c:ptCount val="3"/>
                <c:pt idx="0">
                  <c:v>Q2</c:v>
                </c:pt>
                <c:pt idx="1">
                  <c:v>Q9</c:v>
                </c:pt>
                <c:pt idx="2">
                  <c:v>Q10</c:v>
                </c:pt>
              </c:strCache>
            </c:strRef>
          </c:cat>
          <c:val>
            <c:numRef>
              <c:f>工作表1!$K$19:$K$21</c:f>
              <c:numCache>
                <c:formatCode>General</c:formatCode>
                <c:ptCount val="3"/>
                <c:pt idx="0">
                  <c:v>2.4710000000000001</c:v>
                </c:pt>
                <c:pt idx="1">
                  <c:v>2.5289999999999999</c:v>
                </c:pt>
                <c:pt idx="2">
                  <c:v>3.0470000000000002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40"/>
        <c:axId val="24317952"/>
        <c:axId val="24319488"/>
      </c:barChart>
      <c:catAx>
        <c:axId val="24317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24319488"/>
        <c:crosses val="autoZero"/>
        <c:auto val="1"/>
        <c:lblAlgn val="ctr"/>
        <c:lblOffset val="100"/>
        <c:noMultiLvlLbl val="0"/>
      </c:catAx>
      <c:valAx>
        <c:axId val="243194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2431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工作表1!$I$25</c:f>
              <c:strCache>
                <c:ptCount val="1"/>
                <c:pt idx="0">
                  <c:v>最開心</c:v>
                </c:pt>
              </c:strCache>
            </c:strRef>
          </c:tx>
          <c:spPr>
            <a:pattFill prst="lgConfetti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工作表1!$H$26:$H$28</c:f>
              <c:strCache>
                <c:ptCount val="3"/>
                <c:pt idx="0">
                  <c:v>Q4</c:v>
                </c:pt>
                <c:pt idx="1">
                  <c:v>Q6</c:v>
                </c:pt>
                <c:pt idx="2">
                  <c:v>Q8</c:v>
                </c:pt>
              </c:strCache>
            </c:strRef>
          </c:cat>
          <c:val>
            <c:numRef>
              <c:f>工作表1!$I$26:$I$28</c:f>
              <c:numCache>
                <c:formatCode>General</c:formatCode>
                <c:ptCount val="3"/>
                <c:pt idx="0">
                  <c:v>3.125</c:v>
                </c:pt>
                <c:pt idx="1">
                  <c:v>3.15</c:v>
                </c:pt>
                <c:pt idx="2">
                  <c:v>3.2749999999999999</c:v>
                </c:pt>
              </c:numCache>
            </c:numRef>
          </c:val>
        </c:ser>
        <c:ser>
          <c:idx val="1"/>
          <c:order val="1"/>
          <c:tx>
            <c:strRef>
              <c:f>工作表1!$J$25</c:f>
              <c:strCache>
                <c:ptCount val="1"/>
                <c:pt idx="0">
                  <c:v>普通</c:v>
                </c:pt>
              </c:strCache>
            </c:strRef>
          </c:tx>
          <c:spPr>
            <a:pattFill prst="dkVert">
              <a:fgClr>
                <a:srgbClr val="FF66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工作表1!$H$26:$H$28</c:f>
              <c:strCache>
                <c:ptCount val="3"/>
                <c:pt idx="0">
                  <c:v>Q4</c:v>
                </c:pt>
                <c:pt idx="1">
                  <c:v>Q6</c:v>
                </c:pt>
                <c:pt idx="2">
                  <c:v>Q8</c:v>
                </c:pt>
              </c:strCache>
            </c:strRef>
          </c:cat>
          <c:val>
            <c:numRef>
              <c:f>工作表1!$J$26:$J$28</c:f>
              <c:numCache>
                <c:formatCode>General</c:formatCode>
                <c:ptCount val="3"/>
                <c:pt idx="0">
                  <c:v>3.0449999999999999</c:v>
                </c:pt>
                <c:pt idx="1">
                  <c:v>2.9580000000000002</c:v>
                </c:pt>
                <c:pt idx="2">
                  <c:v>3.101</c:v>
                </c:pt>
              </c:numCache>
            </c:numRef>
          </c:val>
        </c:ser>
        <c:ser>
          <c:idx val="2"/>
          <c:order val="2"/>
          <c:tx>
            <c:strRef>
              <c:f>工作表1!$K$25</c:f>
              <c:strCache>
                <c:ptCount val="1"/>
                <c:pt idx="0">
                  <c:v>最不開心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工作表1!$H$26:$H$28</c:f>
              <c:strCache>
                <c:ptCount val="3"/>
                <c:pt idx="0">
                  <c:v>Q4</c:v>
                </c:pt>
                <c:pt idx="1">
                  <c:v>Q6</c:v>
                </c:pt>
                <c:pt idx="2">
                  <c:v>Q8</c:v>
                </c:pt>
              </c:strCache>
            </c:strRef>
          </c:cat>
          <c:val>
            <c:numRef>
              <c:f>工作表1!$K$26:$K$28</c:f>
              <c:numCache>
                <c:formatCode>General</c:formatCode>
                <c:ptCount val="3"/>
                <c:pt idx="0">
                  <c:v>2.7530000000000001</c:v>
                </c:pt>
                <c:pt idx="1">
                  <c:v>2.5649999999999999</c:v>
                </c:pt>
                <c:pt idx="2">
                  <c:v>2.7290000000000001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40"/>
        <c:axId val="24400640"/>
        <c:axId val="24402176"/>
      </c:barChart>
      <c:catAx>
        <c:axId val="24400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24402176"/>
        <c:crosses val="autoZero"/>
        <c:auto val="1"/>
        <c:lblAlgn val="ctr"/>
        <c:lblOffset val="100"/>
        <c:noMultiLvlLbl val="0"/>
      </c:catAx>
      <c:valAx>
        <c:axId val="24402176"/>
        <c:scaling>
          <c:orientation val="minMax"/>
          <c:max val="4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2440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1" lang="zh-TW" altLang="zh-HK" sz="1800" b="1" dirty="0" smtClean="0">
                <a:effectLst/>
              </a:rPr>
              <a:t>被訪者人數 </a:t>
            </a:r>
            <a:r>
              <a:rPr kumimoji="1" lang="en-US" altLang="zh-HK" sz="1800" b="1" dirty="0" smtClean="0">
                <a:effectLst/>
              </a:rPr>
              <a:t>(N=498)</a:t>
            </a:r>
            <a:endParaRPr lang="zh-HK" altLang="zh-HK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smConfetti">
                <a:fgClr>
                  <a:srgbClr val="FF6600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pattFill prst="dkVert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工作表1!$A$17:$A$21</c:f>
              <c:strCache>
                <c:ptCount val="5"/>
                <c:pt idx="0">
                  <c:v>一個</c:v>
                </c:pt>
                <c:pt idx="1">
                  <c:v>兩個</c:v>
                </c:pt>
                <c:pt idx="2">
                  <c:v>三個</c:v>
                </c:pt>
                <c:pt idx="3">
                  <c:v>四個</c:v>
                </c:pt>
                <c:pt idx="4">
                  <c:v>五個</c:v>
                </c:pt>
              </c:strCache>
            </c:strRef>
          </c:cat>
          <c:val>
            <c:numRef>
              <c:f>工作表1!$D$17:$D$21</c:f>
              <c:numCache>
                <c:formatCode>General</c:formatCode>
                <c:ptCount val="5"/>
                <c:pt idx="0">
                  <c:v>267</c:v>
                </c:pt>
                <c:pt idx="1">
                  <c:v>196</c:v>
                </c:pt>
                <c:pt idx="2">
                  <c:v>32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029952"/>
        <c:axId val="100031488"/>
      </c:barChart>
      <c:catAx>
        <c:axId val="100029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HK"/>
          </a:p>
        </c:txPr>
        <c:crossAx val="100031488"/>
        <c:crosses val="autoZero"/>
        <c:auto val="1"/>
        <c:lblAlgn val="ctr"/>
        <c:lblOffset val="100"/>
        <c:noMultiLvlLbl val="0"/>
      </c:catAx>
      <c:valAx>
        <c:axId val="100031488"/>
        <c:scaling>
          <c:orientation val="minMax"/>
          <c:max val="4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00029952"/>
        <c:crosses val="max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被訪者人數 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(N=498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>
        <c:manualLayout>
          <c:xMode val="edge"/>
          <c:yMode val="edge"/>
          <c:x val="0.39628463108778067"/>
          <c:y val="2.765270553417732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77404734130456"/>
          <c:y val="0.24676838943022139"/>
          <c:w val="0.79674637892485667"/>
          <c:h val="0.7195591070048658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dkVert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pattFill prst="smConfetti">
                <a:fgClr>
                  <a:srgbClr val="FF6600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工作表1!$A$26:$A$31</c:f>
              <c:strCache>
                <c:ptCount val="6"/>
                <c:pt idx="0">
                  <c:v>21 - 30</c:v>
                </c:pt>
                <c:pt idx="1">
                  <c:v>31 - 40</c:v>
                </c:pt>
                <c:pt idx="2">
                  <c:v>41 - 50</c:v>
                </c:pt>
                <c:pt idx="3">
                  <c:v>51 - 60</c:v>
                </c:pt>
                <c:pt idx="4">
                  <c:v>61 - 70</c:v>
                </c:pt>
                <c:pt idx="5">
                  <c:v>71或以上</c:v>
                </c:pt>
              </c:strCache>
            </c:strRef>
          </c:cat>
          <c:val>
            <c:numRef>
              <c:f>工作表1!$D$26:$D$31</c:f>
              <c:numCache>
                <c:formatCode>General</c:formatCode>
                <c:ptCount val="6"/>
                <c:pt idx="0">
                  <c:v>18</c:v>
                </c:pt>
                <c:pt idx="1">
                  <c:v>151</c:v>
                </c:pt>
                <c:pt idx="2">
                  <c:v>224</c:v>
                </c:pt>
                <c:pt idx="3">
                  <c:v>100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284480"/>
        <c:axId val="99286016"/>
      </c:barChart>
      <c:catAx>
        <c:axId val="99284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HK"/>
          </a:p>
        </c:txPr>
        <c:crossAx val="99286016"/>
        <c:crosses val="autoZero"/>
        <c:auto val="1"/>
        <c:lblAlgn val="ctr"/>
        <c:lblOffset val="100"/>
        <c:noMultiLvlLbl val="0"/>
      </c:catAx>
      <c:valAx>
        <c:axId val="99286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9928448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zh-HK" sz="14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被訪者人數 </a:t>
            </a:r>
            <a:r>
              <a:rPr lang="en-US" altLang="zh-HK" sz="14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HK" sz="1400" b="0" i="0" u="none" strike="noStrike" baseline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N=4</a:t>
            </a:r>
            <a:r>
              <a:rPr lang="en-US" altLang="zh-TW" sz="1400" b="0" i="0" u="none" strike="noStrike" baseline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98</a:t>
            </a:r>
            <a:r>
              <a:rPr lang="en-US" altLang="zh-HK" sz="1400" b="0" i="0" u="none" strike="noStrike" baseline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pattFill prst="lgConfetti">
                <a:fgClr>
                  <a:srgbClr val="FF6600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lgConfetti">
                <a:fgClr>
                  <a:srgbClr val="FF6600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pattFill prst="dkVert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pattFill prst="dkVert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pattFill prst="dkVert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工作表1!$A$37:$A$44</c:f>
              <c:strCache>
                <c:ptCount val="8"/>
                <c:pt idx="0">
                  <c:v>$10,000 或以下</c:v>
                </c:pt>
                <c:pt idx="1">
                  <c:v>$10,001 - $20,000</c:v>
                </c:pt>
                <c:pt idx="2">
                  <c:v>$20,001 - $30,000</c:v>
                </c:pt>
                <c:pt idx="3">
                  <c:v>$30,001 - $40,000</c:v>
                </c:pt>
                <c:pt idx="4">
                  <c:v>$40,001 - $50,000</c:v>
                </c:pt>
                <c:pt idx="5">
                  <c:v>$50,001 - $60,000</c:v>
                </c:pt>
                <c:pt idx="6">
                  <c:v>$60,001 或以上</c:v>
                </c:pt>
                <c:pt idx="7">
                  <c:v>不清楚/拒絕回答</c:v>
                </c:pt>
              </c:strCache>
            </c:strRef>
          </c:cat>
          <c:val>
            <c:numRef>
              <c:f>工作表1!$D$37:$D$44</c:f>
              <c:numCache>
                <c:formatCode>General</c:formatCode>
                <c:ptCount val="8"/>
                <c:pt idx="0">
                  <c:v>6</c:v>
                </c:pt>
                <c:pt idx="1">
                  <c:v>25</c:v>
                </c:pt>
                <c:pt idx="2">
                  <c:v>109</c:v>
                </c:pt>
                <c:pt idx="3">
                  <c:v>107</c:v>
                </c:pt>
                <c:pt idx="4">
                  <c:v>124</c:v>
                </c:pt>
                <c:pt idx="5">
                  <c:v>40</c:v>
                </c:pt>
                <c:pt idx="6">
                  <c:v>11</c:v>
                </c:pt>
                <c:pt idx="7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343744"/>
        <c:axId val="99353728"/>
      </c:barChart>
      <c:catAx>
        <c:axId val="99343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HK"/>
          </a:p>
        </c:txPr>
        <c:crossAx val="99353728"/>
        <c:crosses val="autoZero"/>
        <c:auto val="1"/>
        <c:lblAlgn val="ctr"/>
        <c:lblOffset val="100"/>
        <c:noMultiLvlLbl val="0"/>
      </c:catAx>
      <c:valAx>
        <c:axId val="99353728"/>
        <c:scaling>
          <c:orientation val="minMax"/>
          <c:max val="2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9934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zh-HK" sz="1200" b="0" i="0" baseline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被訪者人數 </a:t>
            </a:r>
            <a:r>
              <a:rPr lang="en-US" altLang="zh-HK" sz="1200" b="0" i="0" baseline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(N=4</a:t>
            </a:r>
            <a:r>
              <a:rPr lang="en-US" altLang="zh-TW" sz="1200" b="0" i="0" baseline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en-US" altLang="zh-HK" sz="1200" b="0" i="0" baseline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zh-HK" sz="120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339850201651626"/>
          <c:y val="0.20197249970619344"/>
          <c:w val="0.74577479034632865"/>
          <c:h val="0.44540854781212053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</c:dPt>
          <c:dPt>
            <c:idx val="1"/>
            <c:bubble3D val="0"/>
            <c:spPr>
              <a:pattFill prst="lgConfetti">
                <a:fgClr>
                  <a:srgbClr val="FF6600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</c:dPt>
          <c:dPt>
            <c:idx val="2"/>
            <c:bubble3D val="0"/>
            <c:spPr>
              <a:pattFill prst="dkVert">
                <a:fgClr>
                  <a:srgbClr val="00B050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</c:dPt>
          <c:dLbls>
            <c:dLbl>
              <c:idx val="0"/>
              <c:layout>
                <c:manualLayout>
                  <c:x val="8.9407699037620303E-2"/>
                  <c:y val="-4.555628463108778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010279965004376E-2"/>
                  <c:y val="0.1322645086030912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103237095363077E-2"/>
                  <c:y val="-7.9228638086905803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工作表1!$A$47:$A$49</c:f>
              <c:strCache>
                <c:ptCount val="3"/>
                <c:pt idx="0">
                  <c:v>低收入組 (月入20,000 以下)</c:v>
                </c:pt>
                <c:pt idx="1">
                  <c:v>中收入組 (月入20,001 - 40,000)</c:v>
                </c:pt>
                <c:pt idx="2">
                  <c:v>高收入組 (月入40,000或以上)</c:v>
                </c:pt>
              </c:strCache>
            </c:strRef>
          </c:cat>
          <c:val>
            <c:numRef>
              <c:f>工作表1!$B$47:$B$49</c:f>
              <c:numCache>
                <c:formatCode>General</c:formatCode>
                <c:ptCount val="3"/>
                <c:pt idx="0">
                  <c:v>31</c:v>
                </c:pt>
                <c:pt idx="1">
                  <c:v>216</c:v>
                </c:pt>
                <c:pt idx="2">
                  <c:v>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[JFNC tel survey dataset 160110.xlsx]工作表1!樞紐分析表1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14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家庭快樂程度評分 </a:t>
            </a:r>
            <a:r>
              <a:rPr lang="en-US" sz="14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4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sz="14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sz="14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14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sz="14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sz="1400" b="0" i="0" u="none" strike="noStrike" baseline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N=498</a:t>
            </a:r>
            <a:r>
              <a:rPr lang="en-US" altLang="zh-TW" sz="1400" b="0" i="0" u="none" strike="noStrike" baseline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solidFill>
              <a:sysClr val="windowText" lastClr="0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pct80">
            <a:fgClr>
              <a:srgbClr val="FF6600"/>
            </a:fgClr>
            <a:bgClr>
              <a:schemeClr val="bg1"/>
            </a:bgClr>
          </a:pattFill>
          <a:ln>
            <a:solidFill>
              <a:sysClr val="windowText" lastClr="000000"/>
            </a:solidFill>
          </a:ln>
          <a:effectLst/>
        </c:spPr>
      </c:pivotFmt>
      <c:pivotFmt>
        <c:idx val="2"/>
        <c:spPr>
          <a:pattFill prst="narVert">
            <a:fgClr>
              <a:srgbClr val="00B050"/>
            </a:fgClr>
            <a:bgClr>
              <a:schemeClr val="bg1"/>
            </a:bgClr>
          </a:pattFill>
          <a:ln>
            <a:solidFill>
              <a:sysClr val="windowText" lastClr="000000"/>
            </a:solidFill>
          </a:ln>
          <a:effectLst/>
        </c:spPr>
      </c:pivotFmt>
      <c:pivotFmt>
        <c:idx val="3"/>
        <c:spPr>
          <a:solidFill>
            <a:schemeClr val="accent1"/>
          </a:solidFill>
          <a:ln>
            <a:solidFill>
              <a:sysClr val="windowText" lastClr="0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pattFill prst="narVert">
            <a:fgClr>
              <a:srgbClr val="00B050"/>
            </a:fgClr>
            <a:bgClr>
              <a:schemeClr val="bg1"/>
            </a:bgClr>
          </a:pattFill>
          <a:ln>
            <a:solidFill>
              <a:sysClr val="windowText" lastClr="000000"/>
            </a:solidFill>
          </a:ln>
          <a:effectLst/>
        </c:spPr>
      </c:pivotFmt>
      <c:pivotFmt>
        <c:idx val="5"/>
        <c:spPr>
          <a:pattFill prst="pct80">
            <a:fgClr>
              <a:srgbClr val="FF6600"/>
            </a:fgClr>
            <a:bgClr>
              <a:schemeClr val="bg1"/>
            </a:bgClr>
          </a:pattFill>
          <a:ln>
            <a:solidFill>
              <a:sysClr val="windowText" lastClr="000000"/>
            </a:solidFill>
          </a:ln>
          <a:effectLst/>
        </c:spPr>
      </c:pivotFmt>
      <c:pivotFmt>
        <c:idx val="6"/>
        <c:spPr>
          <a:solidFill>
            <a:schemeClr val="accent1"/>
          </a:solidFill>
          <a:ln>
            <a:solidFill>
              <a:sysClr val="windowText" lastClr="0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pattFill prst="narVert">
            <a:fgClr>
              <a:srgbClr val="00B050"/>
            </a:fgClr>
            <a:bgClr>
              <a:schemeClr val="bg1"/>
            </a:bgClr>
          </a:pattFill>
          <a:ln>
            <a:solidFill>
              <a:sysClr val="windowText" lastClr="000000"/>
            </a:solidFill>
          </a:ln>
          <a:effectLst/>
        </c:spPr>
      </c:pivotFmt>
      <c:pivotFmt>
        <c:idx val="8"/>
        <c:spPr>
          <a:pattFill prst="pct80">
            <a:fgClr>
              <a:srgbClr val="FF6600"/>
            </a:fgClr>
            <a:bgClr>
              <a:schemeClr val="bg1"/>
            </a:bgClr>
          </a:pattFill>
          <a:ln>
            <a:solidFill>
              <a:sysClr val="windowText" lastClr="000000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0469396126301372"/>
          <c:y val="0.13471905139076551"/>
          <c:w val="0.86320331000504402"/>
          <c:h val="0.73996528910217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工作表1!$B$3</c:f>
              <c:strCache>
                <c:ptCount val="1"/>
                <c:pt idx="0">
                  <c:v>合計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pattFill prst="narVert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pattFill prst="pct80">
                <a:fgClr>
                  <a:srgbClr val="FF6600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工作表1!$A$4:$A$22</c:f>
              <c:strCache>
                <c:ptCount val="18"/>
                <c:pt idx="0">
                  <c:v>20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50</c:v>
                </c:pt>
                <c:pt idx="5">
                  <c:v>55</c:v>
                </c:pt>
                <c:pt idx="6">
                  <c:v>60</c:v>
                </c:pt>
                <c:pt idx="7">
                  <c:v>65</c:v>
                </c:pt>
                <c:pt idx="8">
                  <c:v>70</c:v>
                </c:pt>
                <c:pt idx="9">
                  <c:v>75</c:v>
                </c:pt>
                <c:pt idx="10">
                  <c:v>80</c:v>
                </c:pt>
                <c:pt idx="11">
                  <c:v>85</c:v>
                </c:pt>
                <c:pt idx="12">
                  <c:v>88</c:v>
                </c:pt>
                <c:pt idx="13">
                  <c:v>90</c:v>
                </c:pt>
                <c:pt idx="14">
                  <c:v>95</c:v>
                </c:pt>
                <c:pt idx="15">
                  <c:v>97</c:v>
                </c:pt>
                <c:pt idx="16">
                  <c:v>99</c:v>
                </c:pt>
                <c:pt idx="17">
                  <c:v>100</c:v>
                </c:pt>
              </c:strCache>
            </c:strRef>
          </c:cat>
          <c:val>
            <c:numRef>
              <c:f>工作表1!$B$4:$B$22</c:f>
              <c:numCache>
                <c:formatCode>General</c:formatCode>
                <c:ptCount val="18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27</c:v>
                </c:pt>
                <c:pt idx="5">
                  <c:v>2</c:v>
                </c:pt>
                <c:pt idx="6">
                  <c:v>47</c:v>
                </c:pt>
                <c:pt idx="7">
                  <c:v>8</c:v>
                </c:pt>
                <c:pt idx="8">
                  <c:v>127</c:v>
                </c:pt>
                <c:pt idx="9">
                  <c:v>22</c:v>
                </c:pt>
                <c:pt idx="10">
                  <c:v>147</c:v>
                </c:pt>
                <c:pt idx="11">
                  <c:v>31</c:v>
                </c:pt>
                <c:pt idx="12">
                  <c:v>1</c:v>
                </c:pt>
                <c:pt idx="13">
                  <c:v>57</c:v>
                </c:pt>
                <c:pt idx="14">
                  <c:v>5</c:v>
                </c:pt>
                <c:pt idx="15">
                  <c:v>1</c:v>
                </c:pt>
                <c:pt idx="16">
                  <c:v>1</c:v>
                </c:pt>
                <c:pt idx="17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036288"/>
        <c:axId val="93380992"/>
      </c:barChart>
      <c:catAx>
        <c:axId val="9103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93380992"/>
        <c:crosses val="autoZero"/>
        <c:auto val="1"/>
        <c:lblAlgn val="ctr"/>
        <c:lblOffset val="100"/>
        <c:noMultiLvlLbl val="0"/>
      </c:catAx>
      <c:valAx>
        <c:axId val="9338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9103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[JFNC tel survey dataset 160110.xlsx]工作表2!樞紐分析表2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陪伴子女時間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5228079316385745"/>
          <c:y val="0.13667781546964877"/>
          <c:w val="0.8084650360804998"/>
          <c:h val="0.7305738756041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工作表2!$B$3</c:f>
              <c:strCache>
                <c:ptCount val="1"/>
                <c:pt idx="0">
                  <c:v>合計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工作表2!$A$4:$A$34</c:f>
              <c:strCache>
                <c:ptCount val="30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30</c:v>
                </c:pt>
                <c:pt idx="5">
                  <c:v>60</c:v>
                </c:pt>
                <c:pt idx="6">
                  <c:v>80</c:v>
                </c:pt>
                <c:pt idx="7">
                  <c:v>90</c:v>
                </c:pt>
                <c:pt idx="8">
                  <c:v>100</c:v>
                </c:pt>
                <c:pt idx="9">
                  <c:v>120</c:v>
                </c:pt>
                <c:pt idx="10">
                  <c:v>150</c:v>
                </c:pt>
                <c:pt idx="11">
                  <c:v>180</c:v>
                </c:pt>
                <c:pt idx="12">
                  <c:v>200</c:v>
                </c:pt>
                <c:pt idx="13">
                  <c:v>240</c:v>
                </c:pt>
                <c:pt idx="14">
                  <c:v>250</c:v>
                </c:pt>
                <c:pt idx="15">
                  <c:v>300</c:v>
                </c:pt>
                <c:pt idx="16">
                  <c:v>350</c:v>
                </c:pt>
                <c:pt idx="17">
                  <c:v>360</c:v>
                </c:pt>
                <c:pt idx="18">
                  <c:v>400</c:v>
                </c:pt>
                <c:pt idx="19">
                  <c:v>420</c:v>
                </c:pt>
                <c:pt idx="20">
                  <c:v>480</c:v>
                </c:pt>
                <c:pt idx="21">
                  <c:v>500</c:v>
                </c:pt>
                <c:pt idx="22">
                  <c:v>540</c:v>
                </c:pt>
                <c:pt idx="23">
                  <c:v>600</c:v>
                </c:pt>
                <c:pt idx="24">
                  <c:v>602</c:v>
                </c:pt>
                <c:pt idx="25">
                  <c:v>660</c:v>
                </c:pt>
                <c:pt idx="26">
                  <c:v>720</c:v>
                </c:pt>
                <c:pt idx="27">
                  <c:v>780</c:v>
                </c:pt>
                <c:pt idx="28">
                  <c:v>840</c:v>
                </c:pt>
                <c:pt idx="29">
                  <c:v>900</c:v>
                </c:pt>
              </c:strCache>
            </c:strRef>
          </c:cat>
          <c:val>
            <c:numRef>
              <c:f>工作表2!$B$4:$B$34</c:f>
              <c:numCache>
                <c:formatCode>General</c:formatCode>
                <c:ptCount val="30"/>
                <c:pt idx="0">
                  <c:v>5</c:v>
                </c:pt>
                <c:pt idx="1">
                  <c:v>8</c:v>
                </c:pt>
                <c:pt idx="2">
                  <c:v>1</c:v>
                </c:pt>
                <c:pt idx="3">
                  <c:v>5</c:v>
                </c:pt>
                <c:pt idx="4">
                  <c:v>24</c:v>
                </c:pt>
                <c:pt idx="5">
                  <c:v>69</c:v>
                </c:pt>
                <c:pt idx="6">
                  <c:v>2</c:v>
                </c:pt>
                <c:pt idx="7">
                  <c:v>9</c:v>
                </c:pt>
                <c:pt idx="8">
                  <c:v>2</c:v>
                </c:pt>
                <c:pt idx="9">
                  <c:v>70</c:v>
                </c:pt>
                <c:pt idx="10">
                  <c:v>8</c:v>
                </c:pt>
                <c:pt idx="11">
                  <c:v>74</c:v>
                </c:pt>
                <c:pt idx="12">
                  <c:v>8</c:v>
                </c:pt>
                <c:pt idx="13">
                  <c:v>51</c:v>
                </c:pt>
                <c:pt idx="14">
                  <c:v>1</c:v>
                </c:pt>
                <c:pt idx="15">
                  <c:v>35</c:v>
                </c:pt>
                <c:pt idx="16">
                  <c:v>1</c:v>
                </c:pt>
                <c:pt idx="17">
                  <c:v>13</c:v>
                </c:pt>
                <c:pt idx="18">
                  <c:v>1</c:v>
                </c:pt>
                <c:pt idx="19">
                  <c:v>10</c:v>
                </c:pt>
                <c:pt idx="20">
                  <c:v>25</c:v>
                </c:pt>
                <c:pt idx="21">
                  <c:v>2</c:v>
                </c:pt>
                <c:pt idx="22">
                  <c:v>8</c:v>
                </c:pt>
                <c:pt idx="23">
                  <c:v>29</c:v>
                </c:pt>
                <c:pt idx="24">
                  <c:v>1</c:v>
                </c:pt>
                <c:pt idx="25">
                  <c:v>5</c:v>
                </c:pt>
                <c:pt idx="26">
                  <c:v>10</c:v>
                </c:pt>
                <c:pt idx="27">
                  <c:v>8</c:v>
                </c:pt>
                <c:pt idx="28">
                  <c:v>8</c:v>
                </c:pt>
                <c:pt idx="29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303680"/>
        <c:axId val="149305216"/>
      </c:barChart>
      <c:catAx>
        <c:axId val="14930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49305216"/>
        <c:crosses val="autoZero"/>
        <c:auto val="1"/>
        <c:lblAlgn val="ctr"/>
        <c:lblOffset val="100"/>
        <c:noMultiLvlLbl val="0"/>
      </c:catAx>
      <c:valAx>
        <c:axId val="14930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200"/>
                  <a:t>被訪者人數 </a:t>
                </a:r>
                <a:r>
                  <a:rPr lang="en-US" altLang="zh-TW" sz="1200"/>
                  <a:t>(N=498)</a:t>
                </a:r>
                <a:endParaRPr lang="zh-TW" altLang="en-US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HK"/>
          </a:p>
        </c:txPr>
        <c:crossAx val="14930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[JFNC tel survey dataset 160110.xlsx]工作表2!樞紐分析表2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0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與子女溝通時間 </a:t>
            </a:r>
            <a:r>
              <a:rPr lang="en-US" sz="20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0" i="0" u="none" strike="noStrike" baseline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2000" b="0" i="0" u="none" strike="noStrike" baseline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5041408886389201"/>
          <c:y val="0.11714942528735632"/>
          <c:w val="0.80051458567185252"/>
          <c:h val="0.72390685594250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工作表2!$B$3</c:f>
              <c:strCache>
                <c:ptCount val="1"/>
                <c:pt idx="0">
                  <c:v>合計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cat>
            <c:strRef>
              <c:f>工作表2!$A$4:$A$33</c:f>
              <c:strCache>
                <c:ptCount val="2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29</c:v>
                </c:pt>
                <c:pt idx="6">
                  <c:v>30</c:v>
                </c:pt>
                <c:pt idx="7">
                  <c:v>40</c:v>
                </c:pt>
                <c:pt idx="8">
                  <c:v>45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  <c:pt idx="12">
                  <c:v>90</c:v>
                </c:pt>
                <c:pt idx="13">
                  <c:v>100</c:v>
                </c:pt>
                <c:pt idx="14">
                  <c:v>120</c:v>
                </c:pt>
                <c:pt idx="15">
                  <c:v>150</c:v>
                </c:pt>
                <c:pt idx="16">
                  <c:v>160</c:v>
                </c:pt>
                <c:pt idx="17">
                  <c:v>180</c:v>
                </c:pt>
                <c:pt idx="18">
                  <c:v>200</c:v>
                </c:pt>
                <c:pt idx="19">
                  <c:v>210</c:v>
                </c:pt>
                <c:pt idx="20">
                  <c:v>240</c:v>
                </c:pt>
                <c:pt idx="21">
                  <c:v>250</c:v>
                </c:pt>
                <c:pt idx="22">
                  <c:v>300</c:v>
                </c:pt>
                <c:pt idx="23">
                  <c:v>400</c:v>
                </c:pt>
                <c:pt idx="24">
                  <c:v>420</c:v>
                </c:pt>
                <c:pt idx="25">
                  <c:v>480</c:v>
                </c:pt>
                <c:pt idx="26">
                  <c:v>500</c:v>
                </c:pt>
                <c:pt idx="27">
                  <c:v>600</c:v>
                </c:pt>
                <c:pt idx="28">
                  <c:v>720</c:v>
                </c:pt>
              </c:strCache>
            </c:strRef>
          </c:cat>
          <c:val>
            <c:numRef>
              <c:f>工作表2!$B$4:$B$33</c:f>
              <c:numCache>
                <c:formatCode>General</c:formatCode>
                <c:ptCount val="29"/>
                <c:pt idx="0">
                  <c:v>7</c:v>
                </c:pt>
                <c:pt idx="1">
                  <c:v>7</c:v>
                </c:pt>
                <c:pt idx="2">
                  <c:v>23</c:v>
                </c:pt>
                <c:pt idx="3">
                  <c:v>12</c:v>
                </c:pt>
                <c:pt idx="4">
                  <c:v>33</c:v>
                </c:pt>
                <c:pt idx="5">
                  <c:v>1</c:v>
                </c:pt>
                <c:pt idx="6">
                  <c:v>112</c:v>
                </c:pt>
                <c:pt idx="7">
                  <c:v>1</c:v>
                </c:pt>
                <c:pt idx="8">
                  <c:v>7</c:v>
                </c:pt>
                <c:pt idx="9">
                  <c:v>115</c:v>
                </c:pt>
                <c:pt idx="10">
                  <c:v>1</c:v>
                </c:pt>
                <c:pt idx="11">
                  <c:v>2</c:v>
                </c:pt>
                <c:pt idx="12">
                  <c:v>8</c:v>
                </c:pt>
                <c:pt idx="13">
                  <c:v>9</c:v>
                </c:pt>
                <c:pt idx="14">
                  <c:v>63</c:v>
                </c:pt>
                <c:pt idx="15">
                  <c:v>3</c:v>
                </c:pt>
                <c:pt idx="16">
                  <c:v>1</c:v>
                </c:pt>
                <c:pt idx="17">
                  <c:v>23</c:v>
                </c:pt>
                <c:pt idx="18">
                  <c:v>6</c:v>
                </c:pt>
                <c:pt idx="19">
                  <c:v>2</c:v>
                </c:pt>
                <c:pt idx="20">
                  <c:v>25</c:v>
                </c:pt>
                <c:pt idx="21">
                  <c:v>1</c:v>
                </c:pt>
                <c:pt idx="22">
                  <c:v>18</c:v>
                </c:pt>
                <c:pt idx="23">
                  <c:v>1</c:v>
                </c:pt>
                <c:pt idx="24">
                  <c:v>5</c:v>
                </c:pt>
                <c:pt idx="25">
                  <c:v>8</c:v>
                </c:pt>
                <c:pt idx="26">
                  <c:v>1</c:v>
                </c:pt>
                <c:pt idx="27">
                  <c:v>2</c:v>
                </c:pt>
                <c:pt idx="2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030016"/>
        <c:axId val="149031552"/>
      </c:barChart>
      <c:catAx>
        <c:axId val="14903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49031552"/>
        <c:crosses val="autoZero"/>
        <c:auto val="1"/>
        <c:lblAlgn val="ctr"/>
        <c:lblOffset val="100"/>
        <c:noMultiLvlLbl val="0"/>
      </c:catAx>
      <c:valAx>
        <c:axId val="14903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400" dirty="0"/>
                  <a:t>被訪者人數 </a:t>
                </a:r>
                <a:r>
                  <a:rPr lang="en-US" altLang="zh-TW" sz="1400" dirty="0"/>
                  <a:t>(N=498)</a:t>
                </a:r>
                <a:endParaRPr lang="zh-TW" altLang="en-US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4903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kumimoji="1" lang="zh-TW" sz="2000" b="0" i="0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子女的主要照顧者 </a:t>
            </a:r>
            <a:r>
              <a:rPr kumimoji="1" lang="en-US" sz="2000" b="0" i="0" baseline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(N=769</a:t>
            </a:r>
            <a:r>
              <a:rPr kumimoji="1" lang="en-US" sz="2000" b="0" i="0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sz="20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>
        <c:manualLayout>
          <c:xMode val="edge"/>
          <c:yMode val="edge"/>
          <c:x val="0.20069852757812373"/>
          <c:y val="2.246306476654802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14056447456652"/>
          <c:y val="0.16754091891604064"/>
          <c:w val="0.74350164944978203"/>
          <c:h val="0.6343578947368421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pattFill prst="lgConfetti">
                <a:fgClr>
                  <a:srgbClr val="FF9933"/>
                </a:fgClr>
                <a:bgClr>
                  <a:schemeClr val="bg1"/>
                </a:bgClr>
              </a:pattFill>
              <a:ln w="12700">
                <a:solidFill>
                  <a:sysClr val="windowText" lastClr="000000"/>
                </a:solidFill>
              </a:ln>
              <a:effectLst/>
              <a:sp3d contourW="12700">
                <a:contourClr>
                  <a:sysClr val="windowText" lastClr="000000"/>
                </a:contourClr>
              </a:sp3d>
            </c:spPr>
          </c:dPt>
          <c:dPt>
            <c:idx val="1"/>
            <c:bubble3D val="0"/>
            <c:explosion val="9"/>
            <c:spPr>
              <a:solidFill>
                <a:srgbClr val="00B0F0"/>
              </a:solidFill>
              <a:ln w="12700">
                <a:solidFill>
                  <a:sysClr val="windowText" lastClr="000000"/>
                </a:solidFill>
              </a:ln>
              <a:effectLst/>
              <a:sp3d contourW="12700">
                <a:contourClr>
                  <a:sysClr val="windowText" lastClr="000000"/>
                </a:contourClr>
              </a:sp3d>
            </c:spPr>
          </c:dPt>
          <c:dPt>
            <c:idx val="2"/>
            <c:bubble3D val="0"/>
            <c:spPr>
              <a:pattFill prst="dkVert">
                <a:fgClr>
                  <a:srgbClr val="00B050"/>
                </a:fgClr>
                <a:bgClr>
                  <a:schemeClr val="bg1"/>
                </a:bgClr>
              </a:pattFill>
              <a:ln w="12700">
                <a:solidFill>
                  <a:sysClr val="windowText" lastClr="000000"/>
                </a:solidFill>
              </a:ln>
              <a:effectLst/>
              <a:sp3d contourW="12700">
                <a:contourClr>
                  <a:sysClr val="windowText" lastClr="000000"/>
                </a:contourClr>
              </a:sp3d>
            </c:spPr>
          </c:dPt>
          <c:dLbls>
            <c:dLbl>
              <c:idx val="0"/>
              <c:layout>
                <c:manualLayout>
                  <c:x val="-2.3481846019247594E-2"/>
                  <c:y val="9.889836687080781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344160104986877E-2"/>
                  <c:y val="-1.933544765237678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6883202099737539E-3"/>
                  <c:y val="-2.185294546515021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工作表4!$A$12:$A$14</c:f>
              <c:strCache>
                <c:ptCount val="3"/>
                <c:pt idx="0">
                  <c:v>自己或配偶</c:v>
                </c:pt>
                <c:pt idx="1">
                  <c:v>祖父母照顧</c:v>
                </c:pt>
                <c:pt idx="2">
                  <c:v>外傭或其他</c:v>
                </c:pt>
              </c:strCache>
            </c:strRef>
          </c:cat>
          <c:val>
            <c:numRef>
              <c:f>工作表4!$B$12:$B$14</c:f>
              <c:numCache>
                <c:formatCode>General</c:formatCode>
                <c:ptCount val="3"/>
                <c:pt idx="0">
                  <c:v>479</c:v>
                </c:pt>
                <c:pt idx="1">
                  <c:v>155</c:v>
                </c:pt>
                <c:pt idx="2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765426625510526"/>
          <c:y val="0.72318487800275877"/>
          <c:w val="0.42960138763431632"/>
          <c:h val="0.25622635447969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9T16:22:27.600" idx="2">
    <p:pos x="10" y="10"/>
    <p:text>I updated the marks and findings related content here.  However, the text is basically still the same.  Please see if you want to make any revision.</p:text>
    <p:extLst>
      <p:ext uri="{C676402C-5697-4E1C-873F-D02D1690AC5C}">
        <p15:threadingInfo xmlns:p15="http://schemas.microsoft.com/office/powerpoint/2012/main" xmlns="" timeZoneBias="-48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DEE51-0691-45DA-A3F1-511E30CFD069}" type="doc">
      <dgm:prSet loTypeId="urn:microsoft.com/office/officeart/2008/layout/HexagonCluster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1C0102FE-8E99-4063-B907-3F7194ED0358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營造快樂環境</a:t>
          </a:r>
          <a:endParaRPr lang="zh-HK" altLang="en-US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CE1E0D-1DDE-46D1-AF61-559F7ABA9E58}" type="parTrans" cxnId="{B9D0307D-2D85-45BB-97DA-256C2457334E}">
      <dgm:prSet/>
      <dgm:spPr/>
      <dgm:t>
        <a:bodyPr/>
        <a:lstStyle/>
        <a:p>
          <a:endParaRPr lang="zh-HK" altLang="en-US"/>
        </a:p>
      </dgm:t>
    </dgm:pt>
    <dgm:pt modelId="{B5B94FBA-A64F-4193-8FA1-6A251FAA36F6}" type="sibTrans" cxnId="{B9D0307D-2D85-45BB-97DA-256C2457334E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zh-HK" altLang="en-US"/>
        </a:p>
      </dgm:t>
    </dgm:pt>
    <dgm:pt modelId="{AA029D5E-F216-4F8C-B797-049EAA836453}">
      <dgm:prSet phldrT="[文字]"/>
      <dgm:spPr>
        <a:solidFill>
          <a:srgbClr val="0090D5"/>
        </a:solidFill>
      </dgm:spPr>
      <dgm:t>
        <a:bodyPr/>
        <a:lstStyle/>
        <a:p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快樂</a:t>
          </a:r>
          <a:r>
            <a:rPr 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技巧</a:t>
          </a:r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</a:t>
          </a:r>
          <a:endParaRPr lang="zh-HK" altLang="en-US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5BB249-F93D-4ABF-93F0-70F77263AE05}" type="parTrans" cxnId="{5E8CED99-C2F8-4261-82E9-02D2FD41DD38}">
      <dgm:prSet/>
      <dgm:spPr/>
      <dgm:t>
        <a:bodyPr/>
        <a:lstStyle/>
        <a:p>
          <a:endParaRPr lang="zh-HK" altLang="en-US"/>
        </a:p>
      </dgm:t>
    </dgm:pt>
    <dgm:pt modelId="{B1094E6B-20BB-4C5D-B4A4-877AD2021CCB}" type="sibTrans" cxnId="{5E8CED99-C2F8-4261-82E9-02D2FD41DD3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zh-HK" altLang="en-US"/>
        </a:p>
      </dgm:t>
    </dgm:pt>
    <dgm:pt modelId="{5629BE05-DD4C-4028-A4D1-4CCBDC3A8708}">
      <dgm:prSet phldrT="[文字]"/>
      <dgm:spPr>
        <a:solidFill>
          <a:srgbClr val="FF6699"/>
        </a:solidFill>
      </dgm:spPr>
      <dgm:t>
        <a:bodyPr/>
        <a:lstStyle/>
        <a:p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快樂由</a:t>
          </a:r>
          <a:r>
            <a: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自己做起</a:t>
          </a:r>
          <a:endParaRPr lang="zh-HK" altLang="en-US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B6D648-8903-45C9-859C-A2230BBCD38A}" type="parTrans" cxnId="{6201ABB2-209F-4D44-AEFD-EF726BFD4730}">
      <dgm:prSet/>
      <dgm:spPr/>
      <dgm:t>
        <a:bodyPr/>
        <a:lstStyle/>
        <a:p>
          <a:endParaRPr lang="zh-HK" altLang="en-US"/>
        </a:p>
      </dgm:t>
    </dgm:pt>
    <dgm:pt modelId="{245D0697-D6F9-4139-BE11-034F09404F48}" type="sibTrans" cxnId="{6201ABB2-209F-4D44-AEFD-EF726BFD4730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zh-HK" altLang="en-US"/>
        </a:p>
      </dgm:t>
    </dgm:pt>
    <dgm:pt modelId="{3D9F9ECC-E4E8-4BAB-85A9-FE01BA607E7F}" type="pres">
      <dgm:prSet presAssocID="{7D9DEE51-0691-45DA-A3F1-511E30CFD06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HK" altLang="en-US"/>
        </a:p>
      </dgm:t>
    </dgm:pt>
    <dgm:pt modelId="{4653FA2F-1416-4A6F-A085-BBA338DC215C}" type="pres">
      <dgm:prSet presAssocID="{1C0102FE-8E99-4063-B907-3F7194ED0358}" presName="text1" presStyleCnt="0"/>
      <dgm:spPr/>
      <dgm:t>
        <a:bodyPr/>
        <a:lstStyle/>
        <a:p>
          <a:endParaRPr lang="zh-HK" altLang="en-US"/>
        </a:p>
      </dgm:t>
    </dgm:pt>
    <dgm:pt modelId="{B0F5ACF7-5B79-432B-9A19-10CCC2F301E2}" type="pres">
      <dgm:prSet presAssocID="{1C0102FE-8E99-4063-B907-3F7194ED0358}" presName="textRepeatNode" presStyleLbl="alignNode1" presStyleIdx="0" presStyleCnt="3" custLinFactNeighborX="76260" custLinFactNeighborY="-54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950C6E4-F1A9-48B1-8462-3D5C3411D888}" type="pres">
      <dgm:prSet presAssocID="{1C0102FE-8E99-4063-B907-3F7194ED0358}" presName="textaccent1" presStyleCnt="0"/>
      <dgm:spPr/>
      <dgm:t>
        <a:bodyPr/>
        <a:lstStyle/>
        <a:p>
          <a:endParaRPr lang="zh-HK" altLang="en-US"/>
        </a:p>
      </dgm:t>
    </dgm:pt>
    <dgm:pt modelId="{D9846976-F074-4945-BDAA-3A2CEF43C8F6}" type="pres">
      <dgm:prSet presAssocID="{1C0102FE-8E99-4063-B907-3F7194ED0358}" presName="accentRepeatNode" presStyleLbl="solidAlignAcc1" presStyleIdx="0" presStyleCnt="6" custLinFactX="648437" custLinFactY="-700000" custLinFactNeighborX="700000" custLinFactNeighborY="-703912"/>
      <dgm:spPr/>
      <dgm:t>
        <a:bodyPr/>
        <a:lstStyle/>
        <a:p>
          <a:endParaRPr lang="zh-HK" altLang="en-US"/>
        </a:p>
      </dgm:t>
    </dgm:pt>
    <dgm:pt modelId="{A2575CA5-5D88-48E3-856B-8AE6574796AD}" type="pres">
      <dgm:prSet presAssocID="{B5B94FBA-A64F-4193-8FA1-6A251FAA36F6}" presName="image1" presStyleCnt="0"/>
      <dgm:spPr/>
      <dgm:t>
        <a:bodyPr/>
        <a:lstStyle/>
        <a:p>
          <a:endParaRPr lang="zh-HK" altLang="en-US"/>
        </a:p>
      </dgm:t>
    </dgm:pt>
    <dgm:pt modelId="{F47DD4E1-DF5F-4164-BAD5-2E7D1EC680A4}" type="pres">
      <dgm:prSet presAssocID="{B5B94FBA-A64F-4193-8FA1-6A251FAA36F6}" presName="imageRepeatNode" presStyleLbl="alignAcc1" presStyleIdx="0" presStyleCnt="3" custLinFactNeighborX="76257" custLinFactNeighborY="57486"/>
      <dgm:spPr/>
      <dgm:t>
        <a:bodyPr/>
        <a:lstStyle/>
        <a:p>
          <a:endParaRPr lang="zh-HK" altLang="en-US"/>
        </a:p>
      </dgm:t>
    </dgm:pt>
    <dgm:pt modelId="{26B12245-8E76-45E5-978C-8F10CF9B34C3}" type="pres">
      <dgm:prSet presAssocID="{B5B94FBA-A64F-4193-8FA1-6A251FAA36F6}" presName="imageaccent1" presStyleCnt="0"/>
      <dgm:spPr/>
      <dgm:t>
        <a:bodyPr/>
        <a:lstStyle/>
        <a:p>
          <a:endParaRPr lang="zh-HK" altLang="en-US"/>
        </a:p>
      </dgm:t>
    </dgm:pt>
    <dgm:pt modelId="{A0258D70-69FD-4AF9-BA00-DF146C2161CA}" type="pres">
      <dgm:prSet presAssocID="{B5B94FBA-A64F-4193-8FA1-6A251FAA36F6}" presName="accentRepeatNode" presStyleLbl="solidAlignAcc1" presStyleIdx="1" presStyleCnt="6" custLinFactX="300000" custLinFactY="-100000" custLinFactNeighborX="349339" custLinFactNeighborY="-180662"/>
      <dgm:spPr/>
      <dgm:t>
        <a:bodyPr/>
        <a:lstStyle/>
        <a:p>
          <a:endParaRPr lang="zh-HK" altLang="en-US"/>
        </a:p>
      </dgm:t>
    </dgm:pt>
    <dgm:pt modelId="{13F242CE-8B6B-4130-9424-DEBFBD66BD33}" type="pres">
      <dgm:prSet presAssocID="{AA029D5E-F216-4F8C-B797-049EAA836453}" presName="text2" presStyleCnt="0"/>
      <dgm:spPr/>
      <dgm:t>
        <a:bodyPr/>
        <a:lstStyle/>
        <a:p>
          <a:endParaRPr lang="zh-HK" altLang="en-US"/>
        </a:p>
      </dgm:t>
    </dgm:pt>
    <dgm:pt modelId="{D05EAD9F-1CA0-472C-B4A1-70FEDE09F9AC}" type="pres">
      <dgm:prSet presAssocID="{AA029D5E-F216-4F8C-B797-049EAA836453}" presName="textRepeatNode" presStyleLbl="alignNode1" presStyleIdx="1" presStyleCnt="3" custLinFactNeighborX="-94419" custLinFactNeighborY="-542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B77CC8E-91A4-41F3-AA71-A5B85FE49CF0}" type="pres">
      <dgm:prSet presAssocID="{AA029D5E-F216-4F8C-B797-049EAA836453}" presName="textaccent2" presStyleCnt="0"/>
      <dgm:spPr/>
      <dgm:t>
        <a:bodyPr/>
        <a:lstStyle/>
        <a:p>
          <a:endParaRPr lang="zh-HK" altLang="en-US"/>
        </a:p>
      </dgm:t>
    </dgm:pt>
    <dgm:pt modelId="{E75E9C9C-9FFA-44D3-885A-792972FB2415}" type="pres">
      <dgm:prSet presAssocID="{AA029D5E-F216-4F8C-B797-049EAA836453}" presName="accentRepeatNode" presStyleLbl="solidAlignAcc1" presStyleIdx="2" presStyleCnt="6" custLinFactX="-300000" custLinFactY="-157712" custLinFactNeighborX="-356800" custLinFactNeighborY="-200000"/>
      <dgm:spPr/>
      <dgm:t>
        <a:bodyPr/>
        <a:lstStyle/>
        <a:p>
          <a:endParaRPr lang="zh-HK" altLang="en-US"/>
        </a:p>
      </dgm:t>
    </dgm:pt>
    <dgm:pt modelId="{A2FD33F8-CB20-4803-A525-B52A3AA92428}" type="pres">
      <dgm:prSet presAssocID="{B1094E6B-20BB-4C5D-B4A4-877AD2021CCB}" presName="image2" presStyleCnt="0"/>
      <dgm:spPr/>
      <dgm:t>
        <a:bodyPr/>
        <a:lstStyle/>
        <a:p>
          <a:endParaRPr lang="zh-HK" altLang="en-US"/>
        </a:p>
      </dgm:t>
    </dgm:pt>
    <dgm:pt modelId="{26B24B5C-AB05-4A2E-953B-A5E504373F9A}" type="pres">
      <dgm:prSet presAssocID="{B1094E6B-20BB-4C5D-B4A4-877AD2021CCB}" presName="imageRepeatNode" presStyleLbl="alignAcc1" presStyleIdx="1" presStyleCnt="3" custLinFactX="-100000" custLinFactNeighborX="-164222" custLinFactNeighborY="-54117"/>
      <dgm:spPr/>
      <dgm:t>
        <a:bodyPr/>
        <a:lstStyle/>
        <a:p>
          <a:endParaRPr lang="zh-HK" altLang="en-US"/>
        </a:p>
      </dgm:t>
    </dgm:pt>
    <dgm:pt modelId="{1CC6F2A9-6B3A-4AA5-B11C-4149D996B1BD}" type="pres">
      <dgm:prSet presAssocID="{B1094E6B-20BB-4C5D-B4A4-877AD2021CCB}" presName="imageaccent2" presStyleCnt="0"/>
      <dgm:spPr/>
      <dgm:t>
        <a:bodyPr/>
        <a:lstStyle/>
        <a:p>
          <a:endParaRPr lang="zh-HK" altLang="en-US"/>
        </a:p>
      </dgm:t>
    </dgm:pt>
    <dgm:pt modelId="{027553ED-0C52-46EA-BDAF-048DD28F8912}" type="pres">
      <dgm:prSet presAssocID="{B1094E6B-20BB-4C5D-B4A4-877AD2021CCB}" presName="accentRepeatNode" presStyleLbl="solidAlignAcc1" presStyleIdx="3" presStyleCnt="6" custLinFactX="-717228" custLinFactY="-200000" custLinFactNeighborX="-800000" custLinFactNeighborY="-263356"/>
      <dgm:spPr/>
      <dgm:t>
        <a:bodyPr/>
        <a:lstStyle/>
        <a:p>
          <a:endParaRPr lang="zh-HK" altLang="en-US"/>
        </a:p>
      </dgm:t>
    </dgm:pt>
    <dgm:pt modelId="{F1BF9A41-3C8E-4A43-A0A6-B02E0B152B2B}" type="pres">
      <dgm:prSet presAssocID="{5629BE05-DD4C-4028-A4D1-4CCBDC3A8708}" presName="text3" presStyleCnt="0"/>
      <dgm:spPr/>
      <dgm:t>
        <a:bodyPr/>
        <a:lstStyle/>
        <a:p>
          <a:endParaRPr lang="zh-HK" altLang="en-US"/>
        </a:p>
      </dgm:t>
    </dgm:pt>
    <dgm:pt modelId="{6EC9921E-2294-4C24-8DDF-65A585EF10CD}" type="pres">
      <dgm:prSet presAssocID="{5629BE05-DD4C-4028-A4D1-4CCBDC3A8708}" presName="textRepeatNode" presStyleLbl="alignNode1" presStyleIdx="2" presStyleCnt="3" custLinFactNeighborX="75055" custLinFactNeighborY="-546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CA91163-235F-4CF8-8103-6A791950786F}" type="pres">
      <dgm:prSet presAssocID="{5629BE05-DD4C-4028-A4D1-4CCBDC3A8708}" presName="textaccent3" presStyleCnt="0"/>
      <dgm:spPr/>
      <dgm:t>
        <a:bodyPr/>
        <a:lstStyle/>
        <a:p>
          <a:endParaRPr lang="zh-HK" altLang="en-US"/>
        </a:p>
      </dgm:t>
    </dgm:pt>
    <dgm:pt modelId="{CB4672EC-FC8F-4E35-A98B-A5BE964E3393}" type="pres">
      <dgm:prSet presAssocID="{5629BE05-DD4C-4028-A4D1-4CCBDC3A8708}" presName="accentRepeatNode" presStyleLbl="solidAlignAcc1" presStyleIdx="4" presStyleCnt="6" custLinFactX="-200000" custLinFactY="337397" custLinFactNeighborX="-291726" custLinFactNeighborY="400000"/>
      <dgm:spPr/>
      <dgm:t>
        <a:bodyPr/>
        <a:lstStyle/>
        <a:p>
          <a:endParaRPr lang="zh-HK" altLang="en-US"/>
        </a:p>
      </dgm:t>
    </dgm:pt>
    <dgm:pt modelId="{DBD2DA13-F4EB-4433-A576-3F40AB7AA6DC}" type="pres">
      <dgm:prSet presAssocID="{245D0697-D6F9-4139-BE11-034F09404F48}" presName="image3" presStyleCnt="0"/>
      <dgm:spPr/>
      <dgm:t>
        <a:bodyPr/>
        <a:lstStyle/>
        <a:p>
          <a:endParaRPr lang="zh-HK" altLang="en-US"/>
        </a:p>
      </dgm:t>
    </dgm:pt>
    <dgm:pt modelId="{31213A46-A45B-4853-819B-9AF03B0C619A}" type="pres">
      <dgm:prSet presAssocID="{245D0697-D6F9-4139-BE11-034F09404F48}" presName="imageRepeatNode" presStyleLbl="alignAcc1" presStyleIdx="2" presStyleCnt="3" custLinFactNeighborX="74837" custLinFactNeighborY="55738"/>
      <dgm:spPr/>
      <dgm:t>
        <a:bodyPr/>
        <a:lstStyle/>
        <a:p>
          <a:endParaRPr lang="zh-HK" altLang="en-US"/>
        </a:p>
      </dgm:t>
    </dgm:pt>
    <dgm:pt modelId="{EFA3473F-D63F-453A-B5EF-6CDEB22FFDA6}" type="pres">
      <dgm:prSet presAssocID="{245D0697-D6F9-4139-BE11-034F09404F48}" presName="imageaccent3" presStyleCnt="0"/>
      <dgm:spPr/>
      <dgm:t>
        <a:bodyPr/>
        <a:lstStyle/>
        <a:p>
          <a:endParaRPr lang="zh-HK" altLang="en-US"/>
        </a:p>
      </dgm:t>
    </dgm:pt>
    <dgm:pt modelId="{34662A87-5989-467F-859C-9016CB245CBB}" type="pres">
      <dgm:prSet presAssocID="{245D0697-D6F9-4139-BE11-034F09404F48}" presName="accentRepeatNode" presStyleLbl="solidAlignAcc1" presStyleIdx="5" presStyleCnt="6" custLinFactX="393567" custLinFactNeighborX="400000" custLinFactNeighborY="9510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HK" altLang="en-US"/>
        </a:p>
      </dgm:t>
    </dgm:pt>
  </dgm:ptLst>
  <dgm:cxnLst>
    <dgm:cxn modelId="{6201ABB2-209F-4D44-AEFD-EF726BFD4730}" srcId="{7D9DEE51-0691-45DA-A3F1-511E30CFD069}" destId="{5629BE05-DD4C-4028-A4D1-4CCBDC3A8708}" srcOrd="2" destOrd="0" parTransId="{B8B6D648-8903-45C9-859C-A2230BBCD38A}" sibTransId="{245D0697-D6F9-4139-BE11-034F09404F48}"/>
    <dgm:cxn modelId="{5E8CED99-C2F8-4261-82E9-02D2FD41DD38}" srcId="{7D9DEE51-0691-45DA-A3F1-511E30CFD069}" destId="{AA029D5E-F216-4F8C-B797-049EAA836453}" srcOrd="1" destOrd="0" parTransId="{795BB249-F93D-4ABF-93F0-70F77263AE05}" sibTransId="{B1094E6B-20BB-4C5D-B4A4-877AD2021CCB}"/>
    <dgm:cxn modelId="{0EF3DAB9-011B-4D3E-94B5-4CA1AD2360F2}" type="presOf" srcId="{AA029D5E-F216-4F8C-B797-049EAA836453}" destId="{D05EAD9F-1CA0-472C-B4A1-70FEDE09F9AC}" srcOrd="0" destOrd="0" presId="urn:microsoft.com/office/officeart/2008/layout/HexagonCluster"/>
    <dgm:cxn modelId="{97E27726-3792-406B-9064-E06AED5CE37B}" type="presOf" srcId="{B5B94FBA-A64F-4193-8FA1-6A251FAA36F6}" destId="{F47DD4E1-DF5F-4164-BAD5-2E7D1EC680A4}" srcOrd="0" destOrd="0" presId="urn:microsoft.com/office/officeart/2008/layout/HexagonCluster"/>
    <dgm:cxn modelId="{781BF7A2-46A4-44EF-BF12-2B8A4791C418}" type="presOf" srcId="{7D9DEE51-0691-45DA-A3F1-511E30CFD069}" destId="{3D9F9ECC-E4E8-4BAB-85A9-FE01BA607E7F}" srcOrd="0" destOrd="0" presId="urn:microsoft.com/office/officeart/2008/layout/HexagonCluster"/>
    <dgm:cxn modelId="{9021AC34-6C70-46EE-9A1A-3BF597DF3888}" type="presOf" srcId="{B1094E6B-20BB-4C5D-B4A4-877AD2021CCB}" destId="{26B24B5C-AB05-4A2E-953B-A5E504373F9A}" srcOrd="0" destOrd="0" presId="urn:microsoft.com/office/officeart/2008/layout/HexagonCluster"/>
    <dgm:cxn modelId="{9AFDBF41-6EDA-4A41-8C70-9363DEB0CA34}" type="presOf" srcId="{245D0697-D6F9-4139-BE11-034F09404F48}" destId="{31213A46-A45B-4853-819B-9AF03B0C619A}" srcOrd="0" destOrd="0" presId="urn:microsoft.com/office/officeart/2008/layout/HexagonCluster"/>
    <dgm:cxn modelId="{B9D0307D-2D85-45BB-97DA-256C2457334E}" srcId="{7D9DEE51-0691-45DA-A3F1-511E30CFD069}" destId="{1C0102FE-8E99-4063-B907-3F7194ED0358}" srcOrd="0" destOrd="0" parTransId="{59CE1E0D-1DDE-46D1-AF61-559F7ABA9E58}" sibTransId="{B5B94FBA-A64F-4193-8FA1-6A251FAA36F6}"/>
    <dgm:cxn modelId="{58B44FB2-DE09-42C3-A720-465BFF6D5751}" type="presOf" srcId="{1C0102FE-8E99-4063-B907-3F7194ED0358}" destId="{B0F5ACF7-5B79-432B-9A19-10CCC2F301E2}" srcOrd="0" destOrd="0" presId="urn:microsoft.com/office/officeart/2008/layout/HexagonCluster"/>
    <dgm:cxn modelId="{1FBA9086-9DFB-47AD-93FE-3BBF77F52580}" type="presOf" srcId="{5629BE05-DD4C-4028-A4D1-4CCBDC3A8708}" destId="{6EC9921E-2294-4C24-8DDF-65A585EF10CD}" srcOrd="0" destOrd="0" presId="urn:microsoft.com/office/officeart/2008/layout/HexagonCluster"/>
    <dgm:cxn modelId="{39338C36-C520-45FD-84A9-6B4BBD6EF7E7}" type="presParOf" srcId="{3D9F9ECC-E4E8-4BAB-85A9-FE01BA607E7F}" destId="{4653FA2F-1416-4A6F-A085-BBA338DC215C}" srcOrd="0" destOrd="0" presId="urn:microsoft.com/office/officeart/2008/layout/HexagonCluster"/>
    <dgm:cxn modelId="{53558AE4-DB15-44A9-A742-19B4CF4A3A31}" type="presParOf" srcId="{4653FA2F-1416-4A6F-A085-BBA338DC215C}" destId="{B0F5ACF7-5B79-432B-9A19-10CCC2F301E2}" srcOrd="0" destOrd="0" presId="urn:microsoft.com/office/officeart/2008/layout/HexagonCluster"/>
    <dgm:cxn modelId="{2A4C8463-502D-46B0-B9A8-DEADE23F3FE3}" type="presParOf" srcId="{3D9F9ECC-E4E8-4BAB-85A9-FE01BA607E7F}" destId="{8950C6E4-F1A9-48B1-8462-3D5C3411D888}" srcOrd="1" destOrd="0" presId="urn:microsoft.com/office/officeart/2008/layout/HexagonCluster"/>
    <dgm:cxn modelId="{21BB9B70-E775-408F-A969-489F5907C440}" type="presParOf" srcId="{8950C6E4-F1A9-48B1-8462-3D5C3411D888}" destId="{D9846976-F074-4945-BDAA-3A2CEF43C8F6}" srcOrd="0" destOrd="0" presId="urn:microsoft.com/office/officeart/2008/layout/HexagonCluster"/>
    <dgm:cxn modelId="{6694EAAA-D196-4B4B-A005-662AD99516BE}" type="presParOf" srcId="{3D9F9ECC-E4E8-4BAB-85A9-FE01BA607E7F}" destId="{A2575CA5-5D88-48E3-856B-8AE6574796AD}" srcOrd="2" destOrd="0" presId="urn:microsoft.com/office/officeart/2008/layout/HexagonCluster"/>
    <dgm:cxn modelId="{8AD6D935-EBC9-4C60-991B-B053AA9664F9}" type="presParOf" srcId="{A2575CA5-5D88-48E3-856B-8AE6574796AD}" destId="{F47DD4E1-DF5F-4164-BAD5-2E7D1EC680A4}" srcOrd="0" destOrd="0" presId="urn:microsoft.com/office/officeart/2008/layout/HexagonCluster"/>
    <dgm:cxn modelId="{0F0249AB-E89D-489C-A82C-F44980043BB9}" type="presParOf" srcId="{3D9F9ECC-E4E8-4BAB-85A9-FE01BA607E7F}" destId="{26B12245-8E76-45E5-978C-8F10CF9B34C3}" srcOrd="3" destOrd="0" presId="urn:microsoft.com/office/officeart/2008/layout/HexagonCluster"/>
    <dgm:cxn modelId="{26BD11BB-0C76-4FF2-863A-FA0BB4CFB18C}" type="presParOf" srcId="{26B12245-8E76-45E5-978C-8F10CF9B34C3}" destId="{A0258D70-69FD-4AF9-BA00-DF146C2161CA}" srcOrd="0" destOrd="0" presId="urn:microsoft.com/office/officeart/2008/layout/HexagonCluster"/>
    <dgm:cxn modelId="{9667CE6B-F825-4754-98F9-FF7F809F685F}" type="presParOf" srcId="{3D9F9ECC-E4E8-4BAB-85A9-FE01BA607E7F}" destId="{13F242CE-8B6B-4130-9424-DEBFBD66BD33}" srcOrd="4" destOrd="0" presId="urn:microsoft.com/office/officeart/2008/layout/HexagonCluster"/>
    <dgm:cxn modelId="{919E309B-A8F6-4144-9FD9-D27B83A2C352}" type="presParOf" srcId="{13F242CE-8B6B-4130-9424-DEBFBD66BD33}" destId="{D05EAD9F-1CA0-472C-B4A1-70FEDE09F9AC}" srcOrd="0" destOrd="0" presId="urn:microsoft.com/office/officeart/2008/layout/HexagonCluster"/>
    <dgm:cxn modelId="{A6004874-17A0-414E-A6B8-242DE0FE00D2}" type="presParOf" srcId="{3D9F9ECC-E4E8-4BAB-85A9-FE01BA607E7F}" destId="{0B77CC8E-91A4-41F3-AA71-A5B85FE49CF0}" srcOrd="5" destOrd="0" presId="urn:microsoft.com/office/officeart/2008/layout/HexagonCluster"/>
    <dgm:cxn modelId="{603BD168-45E6-47EF-8864-ACE54C21B4A0}" type="presParOf" srcId="{0B77CC8E-91A4-41F3-AA71-A5B85FE49CF0}" destId="{E75E9C9C-9FFA-44D3-885A-792972FB2415}" srcOrd="0" destOrd="0" presId="urn:microsoft.com/office/officeart/2008/layout/HexagonCluster"/>
    <dgm:cxn modelId="{ADA4AE6D-B852-4559-8F29-68BC6AF7A7AA}" type="presParOf" srcId="{3D9F9ECC-E4E8-4BAB-85A9-FE01BA607E7F}" destId="{A2FD33F8-CB20-4803-A525-B52A3AA92428}" srcOrd="6" destOrd="0" presId="urn:microsoft.com/office/officeart/2008/layout/HexagonCluster"/>
    <dgm:cxn modelId="{A41D0CFC-91C4-4B75-859E-CF4374A53C26}" type="presParOf" srcId="{A2FD33F8-CB20-4803-A525-B52A3AA92428}" destId="{26B24B5C-AB05-4A2E-953B-A5E504373F9A}" srcOrd="0" destOrd="0" presId="urn:microsoft.com/office/officeart/2008/layout/HexagonCluster"/>
    <dgm:cxn modelId="{76862BF8-3E13-4572-888D-478BDBDA0664}" type="presParOf" srcId="{3D9F9ECC-E4E8-4BAB-85A9-FE01BA607E7F}" destId="{1CC6F2A9-6B3A-4AA5-B11C-4149D996B1BD}" srcOrd="7" destOrd="0" presId="urn:microsoft.com/office/officeart/2008/layout/HexagonCluster"/>
    <dgm:cxn modelId="{01DCF41D-8109-4044-B906-F5FCAD94ADBD}" type="presParOf" srcId="{1CC6F2A9-6B3A-4AA5-B11C-4149D996B1BD}" destId="{027553ED-0C52-46EA-BDAF-048DD28F8912}" srcOrd="0" destOrd="0" presId="urn:microsoft.com/office/officeart/2008/layout/HexagonCluster"/>
    <dgm:cxn modelId="{4CA1152B-E016-42D2-AB4E-1BF4A8C155BE}" type="presParOf" srcId="{3D9F9ECC-E4E8-4BAB-85A9-FE01BA607E7F}" destId="{F1BF9A41-3C8E-4A43-A0A6-B02E0B152B2B}" srcOrd="8" destOrd="0" presId="urn:microsoft.com/office/officeart/2008/layout/HexagonCluster"/>
    <dgm:cxn modelId="{B3670050-B8C2-40D1-ABFB-766089392ABE}" type="presParOf" srcId="{F1BF9A41-3C8E-4A43-A0A6-B02E0B152B2B}" destId="{6EC9921E-2294-4C24-8DDF-65A585EF10CD}" srcOrd="0" destOrd="0" presId="urn:microsoft.com/office/officeart/2008/layout/HexagonCluster"/>
    <dgm:cxn modelId="{3037D3D6-8BCE-47C8-8836-27ECA7C32486}" type="presParOf" srcId="{3D9F9ECC-E4E8-4BAB-85A9-FE01BA607E7F}" destId="{8CA91163-235F-4CF8-8103-6A791950786F}" srcOrd="9" destOrd="0" presId="urn:microsoft.com/office/officeart/2008/layout/HexagonCluster"/>
    <dgm:cxn modelId="{65ABB38E-996F-40FF-BBDD-4A5AA906AC98}" type="presParOf" srcId="{8CA91163-235F-4CF8-8103-6A791950786F}" destId="{CB4672EC-FC8F-4E35-A98B-A5BE964E3393}" srcOrd="0" destOrd="0" presId="urn:microsoft.com/office/officeart/2008/layout/HexagonCluster"/>
    <dgm:cxn modelId="{F5B65F9E-D40A-4457-963C-1BD8D67AA3E6}" type="presParOf" srcId="{3D9F9ECC-E4E8-4BAB-85A9-FE01BA607E7F}" destId="{DBD2DA13-F4EB-4433-A576-3F40AB7AA6DC}" srcOrd="10" destOrd="0" presId="urn:microsoft.com/office/officeart/2008/layout/HexagonCluster"/>
    <dgm:cxn modelId="{1BF4D8F3-D741-4DDB-8320-0E54277020FD}" type="presParOf" srcId="{DBD2DA13-F4EB-4433-A576-3F40AB7AA6DC}" destId="{31213A46-A45B-4853-819B-9AF03B0C619A}" srcOrd="0" destOrd="0" presId="urn:microsoft.com/office/officeart/2008/layout/HexagonCluster"/>
    <dgm:cxn modelId="{EC5AFCA1-C280-409D-8D2E-0EFE9FF7D72A}" type="presParOf" srcId="{3D9F9ECC-E4E8-4BAB-85A9-FE01BA607E7F}" destId="{EFA3473F-D63F-453A-B5EF-6CDEB22FFDA6}" srcOrd="11" destOrd="0" presId="urn:microsoft.com/office/officeart/2008/layout/HexagonCluster"/>
    <dgm:cxn modelId="{97BF2346-22EE-48EE-8A8A-9061A2273D5B}" type="presParOf" srcId="{EFA3473F-D63F-453A-B5EF-6CDEB22FFDA6}" destId="{34662A87-5989-467F-859C-9016CB245CB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FEAB62-9FBB-4167-AEBD-C45ACFDE72FE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HK" altLang="en-US"/>
        </a:p>
      </dgm:t>
    </dgm:pt>
    <dgm:pt modelId="{D0B608D2-6B9A-4515-9109-A7034E9227BC}">
      <dgm:prSet phldrT="[文字]" custT="1"/>
      <dgm:spPr>
        <a:xfrm>
          <a:off x="879217" y="743974"/>
          <a:ext cx="1785077" cy="807362"/>
        </a:xfr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18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快樂由自己</a:t>
          </a:r>
          <a:r>
            <a:rPr lang="zh-HK" altLang="en-US" sz="18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做起</a:t>
          </a:r>
          <a:endParaRPr lang="zh-HK" altLang="en-US" sz="1800" b="1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6C4EE9F-3F54-4159-B8C2-64A62B0BCC59}" type="parTrans" cxnId="{3D464059-ED77-43AC-982B-6D8AEC3EFFEE}">
      <dgm:prSet/>
      <dgm:spPr/>
      <dgm:t>
        <a:bodyPr/>
        <a:lstStyle/>
        <a:p>
          <a:endParaRPr lang="zh-HK" altLang="en-US" sz="3600">
            <a:solidFill>
              <a:schemeClr val="tx1"/>
            </a:solidFill>
          </a:endParaRPr>
        </a:p>
      </dgm:t>
    </dgm:pt>
    <dgm:pt modelId="{E4C305EE-66F8-4C96-8B7C-6BE026482D6F}" type="sibTrans" cxnId="{3D464059-ED77-43AC-982B-6D8AEC3EFFEE}">
      <dgm:prSet custT="1"/>
      <dgm:spPr/>
      <dgm:t>
        <a:bodyPr/>
        <a:lstStyle/>
        <a:p>
          <a:endParaRPr lang="zh-HK" altLang="en-US" sz="6000">
            <a:solidFill>
              <a:schemeClr val="tx1"/>
            </a:solidFill>
          </a:endParaRPr>
        </a:p>
      </dgm:t>
    </dgm:pt>
    <dgm:pt modelId="{B92D98A9-B373-4A31-A421-E8E0067D2CAE}">
      <dgm:prSet phldrT="[文字]" custT="1"/>
      <dgm:spPr>
        <a:xfrm>
          <a:off x="879217" y="2625127"/>
          <a:ext cx="1785077" cy="807362"/>
        </a:xfr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zh-TW" altLang="en-US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營造快樂環境</a:t>
          </a:r>
          <a:endParaRPr lang="en-US" altLang="zh-TW" sz="2000" b="1" dirty="0" smtClean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spcAft>
              <a:spcPts val="0"/>
            </a:spcAft>
          </a:pPr>
          <a:r>
            <a:rPr lang="en-US" altLang="zh-TW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責任、內聚</a:t>
          </a:r>
          <a:r>
            <a:rPr lang="en-US" altLang="zh-TW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HK" altLang="en-US" sz="2000" b="1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FD3213D7-C7D4-425F-A0E6-5FE564B309AC}" type="parTrans" cxnId="{A73E8230-33C8-440F-B585-04E6FAD9FAF9}">
      <dgm:prSet/>
      <dgm:spPr/>
      <dgm:t>
        <a:bodyPr/>
        <a:lstStyle/>
        <a:p>
          <a:endParaRPr lang="zh-HK" altLang="en-US" sz="3600">
            <a:solidFill>
              <a:schemeClr val="tx1"/>
            </a:solidFill>
          </a:endParaRPr>
        </a:p>
      </dgm:t>
    </dgm:pt>
    <dgm:pt modelId="{E087F827-647E-4A1B-82DF-126A887A8994}" type="sibTrans" cxnId="{A73E8230-33C8-440F-B585-04E6FAD9FAF9}">
      <dgm:prSet custT="1"/>
      <dgm:spPr/>
      <dgm:t>
        <a:bodyPr/>
        <a:lstStyle/>
        <a:p>
          <a:endParaRPr lang="zh-HK" altLang="en-US" sz="6000">
            <a:solidFill>
              <a:schemeClr val="tx1"/>
            </a:solidFill>
          </a:endParaRPr>
        </a:p>
      </dgm:t>
    </dgm:pt>
    <dgm:pt modelId="{031D58CA-E59E-4314-8005-64B2D370DCB4}">
      <dgm:prSet phldrT="[文字]" custT="1"/>
      <dgm:spPr>
        <a:xfrm>
          <a:off x="0" y="1684550"/>
          <a:ext cx="1785077" cy="807362"/>
        </a:xfrm>
        <a:solidFill>
          <a:srgbClr val="FFC000">
            <a:hueOff val="5197846"/>
            <a:satOff val="-23984"/>
            <a:lumOff val="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zh-TW" altLang="en-US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快樂技巧學習</a:t>
          </a:r>
          <a:endParaRPr lang="en-US" altLang="zh-TW" sz="2000" b="1" dirty="0" smtClean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spcAft>
              <a:spcPts val="0"/>
            </a:spcAft>
          </a:pPr>
          <a:r>
            <a:rPr lang="en-US" altLang="zh-TW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互助、溝通</a:t>
          </a:r>
          <a:r>
            <a:rPr lang="en-US" altLang="zh-TW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HK" altLang="en-US" sz="2000" b="1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BD033B13-53CD-4C18-96E0-79C64DE57DAE}" type="parTrans" cxnId="{1C2EF9FA-4829-48B8-B2C9-8F3016EE18A3}">
      <dgm:prSet/>
      <dgm:spPr/>
      <dgm:t>
        <a:bodyPr/>
        <a:lstStyle/>
        <a:p>
          <a:endParaRPr lang="zh-HK" altLang="en-US" sz="3600">
            <a:solidFill>
              <a:schemeClr val="tx1"/>
            </a:solidFill>
          </a:endParaRPr>
        </a:p>
      </dgm:t>
    </dgm:pt>
    <dgm:pt modelId="{7CF46A58-31C5-4E40-B61B-35754DA4C0AA}" type="sibTrans" cxnId="{1C2EF9FA-4829-48B8-B2C9-8F3016EE18A3}">
      <dgm:prSet custT="1"/>
      <dgm:spPr/>
      <dgm:t>
        <a:bodyPr/>
        <a:lstStyle/>
        <a:p>
          <a:endParaRPr lang="zh-HK" altLang="en-US" sz="6000">
            <a:solidFill>
              <a:schemeClr val="tx1"/>
            </a:solidFill>
          </a:endParaRPr>
        </a:p>
      </dgm:t>
    </dgm:pt>
    <dgm:pt modelId="{692CD687-E888-464B-8A54-16BE49C7ADC3}" type="pres">
      <dgm:prSet presAssocID="{37FEAB62-9FBB-4167-AEBD-C45ACFDE72F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8AEFB341-EC3F-4C94-BDCD-3CADCCD5ACDE}" type="pres">
      <dgm:prSet presAssocID="{D0B608D2-6B9A-4515-9109-A7034E9227BC}" presName="comp" presStyleCnt="0"/>
      <dgm:spPr/>
    </dgm:pt>
    <dgm:pt modelId="{7806037B-0869-47F0-8191-713453BEFA3C}" type="pres">
      <dgm:prSet presAssocID="{D0B608D2-6B9A-4515-9109-A7034E9227BC}" presName="rect2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HK" altLang="en-US"/>
        </a:p>
      </dgm:t>
    </dgm:pt>
    <dgm:pt modelId="{05846B0D-124E-4903-90BD-E4C182D42C9F}" type="pres">
      <dgm:prSet presAssocID="{D0B608D2-6B9A-4515-9109-A7034E9227BC}" presName="rect1" presStyleLbl="lnNode1" presStyleIdx="0" presStyleCnt="3"/>
      <dgm:spPr>
        <a:xfrm>
          <a:off x="0" y="743974"/>
          <a:ext cx="799288" cy="80736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zh-HK" altLang="en-US"/>
        </a:p>
      </dgm:t>
    </dgm:pt>
    <dgm:pt modelId="{34CFF96A-9181-4322-AC90-9778FC9E095B}" type="pres">
      <dgm:prSet presAssocID="{E4C305EE-66F8-4C96-8B7C-6BE026482D6F}" presName="sibTrans" presStyleCnt="0"/>
      <dgm:spPr/>
    </dgm:pt>
    <dgm:pt modelId="{E6EBE883-AA79-4BCD-8F9B-F69C2FBF03A8}" type="pres">
      <dgm:prSet presAssocID="{031D58CA-E59E-4314-8005-64B2D370DCB4}" presName="comp" presStyleCnt="0"/>
      <dgm:spPr/>
    </dgm:pt>
    <dgm:pt modelId="{BF668D0F-E354-4F5C-9CB9-3942472ED41A}" type="pres">
      <dgm:prSet presAssocID="{031D58CA-E59E-4314-8005-64B2D370DCB4}" presName="rect2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HK" altLang="en-US"/>
        </a:p>
      </dgm:t>
    </dgm:pt>
    <dgm:pt modelId="{FE6A58C9-FC5D-46D8-AB72-B222A946AB74}" type="pres">
      <dgm:prSet presAssocID="{031D58CA-E59E-4314-8005-64B2D370DCB4}" presName="rect1" presStyleLbl="lnNode1" presStyleIdx="1" presStyleCnt="3"/>
      <dgm:spPr>
        <a:xfrm>
          <a:off x="1865006" y="1684550"/>
          <a:ext cx="799288" cy="80736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zh-HK" altLang="en-US"/>
        </a:p>
      </dgm:t>
    </dgm:pt>
    <dgm:pt modelId="{4514A07C-EBA5-44F1-92E4-2897A80828F3}" type="pres">
      <dgm:prSet presAssocID="{7CF46A58-31C5-4E40-B61B-35754DA4C0AA}" presName="sibTrans" presStyleCnt="0"/>
      <dgm:spPr/>
    </dgm:pt>
    <dgm:pt modelId="{135FCBDF-D9B6-4162-A2BA-84ACF7597090}" type="pres">
      <dgm:prSet presAssocID="{B92D98A9-B373-4A31-A421-E8E0067D2CAE}" presName="comp" presStyleCnt="0"/>
      <dgm:spPr/>
    </dgm:pt>
    <dgm:pt modelId="{E479029D-AF56-4330-BC83-B7D873151514}" type="pres">
      <dgm:prSet presAssocID="{B92D98A9-B373-4A31-A421-E8E0067D2CAE}" presName="rect2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HK" altLang="en-US"/>
        </a:p>
      </dgm:t>
    </dgm:pt>
    <dgm:pt modelId="{EB057F63-05EA-45D9-8A50-1A218C437564}" type="pres">
      <dgm:prSet presAssocID="{B92D98A9-B373-4A31-A421-E8E0067D2CAE}" presName="rect1" presStyleLbl="lnNode1" presStyleIdx="2" presStyleCnt="3"/>
      <dgm:spPr>
        <a:xfrm>
          <a:off x="0" y="2625127"/>
          <a:ext cx="799288" cy="80736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zh-HK" altLang="en-US"/>
        </a:p>
      </dgm:t>
    </dgm:pt>
  </dgm:ptLst>
  <dgm:cxnLst>
    <dgm:cxn modelId="{BF76561B-2386-470E-B824-9F9AD4A013DC}" type="presOf" srcId="{B92D98A9-B373-4A31-A421-E8E0067D2CAE}" destId="{E479029D-AF56-4330-BC83-B7D873151514}" srcOrd="0" destOrd="0" presId="urn:microsoft.com/office/officeart/2008/layout/AlternatingPictureBlocks"/>
    <dgm:cxn modelId="{DA93AA80-FDDA-45FB-B752-815279B3BCF3}" type="presOf" srcId="{37FEAB62-9FBB-4167-AEBD-C45ACFDE72FE}" destId="{692CD687-E888-464B-8A54-16BE49C7ADC3}" srcOrd="0" destOrd="0" presId="urn:microsoft.com/office/officeart/2008/layout/AlternatingPictureBlocks"/>
    <dgm:cxn modelId="{AE20FCBA-8E65-4547-8507-178B5BC38AEA}" type="presOf" srcId="{D0B608D2-6B9A-4515-9109-A7034E9227BC}" destId="{7806037B-0869-47F0-8191-713453BEFA3C}" srcOrd="0" destOrd="0" presId="urn:microsoft.com/office/officeart/2008/layout/AlternatingPictureBlocks"/>
    <dgm:cxn modelId="{3D464059-ED77-43AC-982B-6D8AEC3EFFEE}" srcId="{37FEAB62-9FBB-4167-AEBD-C45ACFDE72FE}" destId="{D0B608D2-6B9A-4515-9109-A7034E9227BC}" srcOrd="0" destOrd="0" parTransId="{56C4EE9F-3F54-4159-B8C2-64A62B0BCC59}" sibTransId="{E4C305EE-66F8-4C96-8B7C-6BE026482D6F}"/>
    <dgm:cxn modelId="{1C2EF9FA-4829-48B8-B2C9-8F3016EE18A3}" srcId="{37FEAB62-9FBB-4167-AEBD-C45ACFDE72FE}" destId="{031D58CA-E59E-4314-8005-64B2D370DCB4}" srcOrd="1" destOrd="0" parTransId="{BD033B13-53CD-4C18-96E0-79C64DE57DAE}" sibTransId="{7CF46A58-31C5-4E40-B61B-35754DA4C0AA}"/>
    <dgm:cxn modelId="{A73E8230-33C8-440F-B585-04E6FAD9FAF9}" srcId="{37FEAB62-9FBB-4167-AEBD-C45ACFDE72FE}" destId="{B92D98A9-B373-4A31-A421-E8E0067D2CAE}" srcOrd="2" destOrd="0" parTransId="{FD3213D7-C7D4-425F-A0E6-5FE564B309AC}" sibTransId="{E087F827-647E-4A1B-82DF-126A887A8994}"/>
    <dgm:cxn modelId="{D20D47DC-C83E-42FF-AC0F-42087E23FC87}" type="presOf" srcId="{031D58CA-E59E-4314-8005-64B2D370DCB4}" destId="{BF668D0F-E354-4F5C-9CB9-3942472ED41A}" srcOrd="0" destOrd="0" presId="urn:microsoft.com/office/officeart/2008/layout/AlternatingPictureBlocks"/>
    <dgm:cxn modelId="{BA47D54D-1F44-436F-93A1-B4FC6EE29ED6}" type="presParOf" srcId="{692CD687-E888-464B-8A54-16BE49C7ADC3}" destId="{8AEFB341-EC3F-4C94-BDCD-3CADCCD5ACDE}" srcOrd="0" destOrd="0" presId="urn:microsoft.com/office/officeart/2008/layout/AlternatingPictureBlocks"/>
    <dgm:cxn modelId="{8F253EAB-8483-4715-9921-106913EDD12A}" type="presParOf" srcId="{8AEFB341-EC3F-4C94-BDCD-3CADCCD5ACDE}" destId="{7806037B-0869-47F0-8191-713453BEFA3C}" srcOrd="0" destOrd="0" presId="urn:microsoft.com/office/officeart/2008/layout/AlternatingPictureBlocks"/>
    <dgm:cxn modelId="{19D2B351-90B5-46F7-8D66-DD90153640A6}" type="presParOf" srcId="{8AEFB341-EC3F-4C94-BDCD-3CADCCD5ACDE}" destId="{05846B0D-124E-4903-90BD-E4C182D42C9F}" srcOrd="1" destOrd="0" presId="urn:microsoft.com/office/officeart/2008/layout/AlternatingPictureBlocks"/>
    <dgm:cxn modelId="{E1AA38EF-4251-4101-ADC9-C3499ED52424}" type="presParOf" srcId="{692CD687-E888-464B-8A54-16BE49C7ADC3}" destId="{34CFF96A-9181-4322-AC90-9778FC9E095B}" srcOrd="1" destOrd="0" presId="urn:microsoft.com/office/officeart/2008/layout/AlternatingPictureBlocks"/>
    <dgm:cxn modelId="{C756BBA0-20BA-4C17-8204-18F8012E2FCA}" type="presParOf" srcId="{692CD687-E888-464B-8A54-16BE49C7ADC3}" destId="{E6EBE883-AA79-4BCD-8F9B-F69C2FBF03A8}" srcOrd="2" destOrd="0" presId="urn:microsoft.com/office/officeart/2008/layout/AlternatingPictureBlocks"/>
    <dgm:cxn modelId="{B1120E73-EFDC-45AB-B14B-1239EA4E70B6}" type="presParOf" srcId="{E6EBE883-AA79-4BCD-8F9B-F69C2FBF03A8}" destId="{BF668D0F-E354-4F5C-9CB9-3942472ED41A}" srcOrd="0" destOrd="0" presId="urn:microsoft.com/office/officeart/2008/layout/AlternatingPictureBlocks"/>
    <dgm:cxn modelId="{A0ECE851-45B2-405C-BDF5-A4C9FFEF4F5E}" type="presParOf" srcId="{E6EBE883-AA79-4BCD-8F9B-F69C2FBF03A8}" destId="{FE6A58C9-FC5D-46D8-AB72-B222A946AB74}" srcOrd="1" destOrd="0" presId="urn:microsoft.com/office/officeart/2008/layout/AlternatingPictureBlocks"/>
    <dgm:cxn modelId="{8C01C171-6830-4943-9D95-EB89C9BC9DC9}" type="presParOf" srcId="{692CD687-E888-464B-8A54-16BE49C7ADC3}" destId="{4514A07C-EBA5-44F1-92E4-2897A80828F3}" srcOrd="3" destOrd="0" presId="urn:microsoft.com/office/officeart/2008/layout/AlternatingPictureBlocks"/>
    <dgm:cxn modelId="{9599D879-DC1D-410D-A046-812B755A9BA4}" type="presParOf" srcId="{692CD687-E888-464B-8A54-16BE49C7ADC3}" destId="{135FCBDF-D9B6-4162-A2BA-84ACF7597090}" srcOrd="4" destOrd="0" presId="urn:microsoft.com/office/officeart/2008/layout/AlternatingPictureBlocks"/>
    <dgm:cxn modelId="{27ACA61E-098A-4A75-A265-A13DB5D0E324}" type="presParOf" srcId="{135FCBDF-D9B6-4162-A2BA-84ACF7597090}" destId="{E479029D-AF56-4330-BC83-B7D873151514}" srcOrd="0" destOrd="0" presId="urn:microsoft.com/office/officeart/2008/layout/AlternatingPictureBlocks"/>
    <dgm:cxn modelId="{05ADBEE2-39D2-4609-83C6-F57E565D6FFF}" type="presParOf" srcId="{135FCBDF-D9B6-4162-A2BA-84ACF7597090}" destId="{EB057F63-05EA-45D9-8A50-1A218C43756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FEAB62-9FBB-4167-AEBD-C45ACFDE72FE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HK" altLang="en-US"/>
        </a:p>
      </dgm:t>
    </dgm:pt>
    <dgm:pt modelId="{D0B608D2-6B9A-4515-9109-A7034E9227BC}">
      <dgm:prSet phldrT="[文字]" custT="1"/>
      <dgm:spPr/>
      <dgm:t>
        <a:bodyPr/>
        <a:lstStyle/>
        <a:p>
          <a:r>
            <a:rPr lang="en-US" altLang="zh-HK" sz="3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#</a:t>
          </a:r>
          <a:r>
            <a:rPr lang="zh-HK" altLang="zh-HK" sz="3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快樂家庭</a:t>
          </a:r>
          <a:r>
            <a:rPr lang="en-US" altLang="zh-HK" sz="3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3600" dirty="0" smtClean="0">
              <a:solidFill>
                <a:schemeClr val="tx1"/>
              </a:solidFill>
              <a:latin typeface="Century" panose="02040604050505020304" pitchFamily="18" charset="0"/>
              <a:ea typeface="微軟正黑體" panose="020B0604030504040204" pitchFamily="34" charset="-120"/>
            </a:rPr>
            <a:t>3 ∙ </a:t>
          </a:r>
          <a:r>
            <a:rPr lang="en-US" altLang="zh-HK" sz="3600" dirty="0" smtClean="0">
              <a:solidFill>
                <a:schemeClr val="tx1"/>
              </a:solidFill>
              <a:latin typeface="Century" panose="02040604050505020304" pitchFamily="18" charset="0"/>
              <a:ea typeface="微軟正黑體" panose="020B0604030504040204" pitchFamily="34" charset="-120"/>
            </a:rPr>
            <a:t>60</a:t>
          </a:r>
          <a:endParaRPr lang="zh-HK" altLang="en-US" sz="3600" dirty="0">
            <a:solidFill>
              <a:schemeClr val="tx1"/>
            </a:solidFill>
            <a:latin typeface="Century" panose="02040604050505020304" pitchFamily="18" charset="0"/>
            <a:ea typeface="微軟正黑體" panose="020B0604030504040204" pitchFamily="34" charset="-120"/>
          </a:endParaRPr>
        </a:p>
      </dgm:t>
    </dgm:pt>
    <dgm:pt modelId="{56C4EE9F-3F54-4159-B8C2-64A62B0BCC59}" type="parTrans" cxnId="{3D464059-ED77-43AC-982B-6D8AEC3EFFEE}">
      <dgm:prSet/>
      <dgm:spPr/>
      <dgm:t>
        <a:bodyPr/>
        <a:lstStyle/>
        <a:p>
          <a:endParaRPr lang="zh-HK" altLang="en-US" sz="3600">
            <a:solidFill>
              <a:schemeClr val="tx1"/>
            </a:solidFill>
          </a:endParaRPr>
        </a:p>
      </dgm:t>
    </dgm:pt>
    <dgm:pt modelId="{E4C305EE-66F8-4C96-8B7C-6BE026482D6F}" type="sibTrans" cxnId="{3D464059-ED77-43AC-982B-6D8AEC3EFFEE}">
      <dgm:prSet custT="1"/>
      <dgm:spPr/>
      <dgm:t>
        <a:bodyPr/>
        <a:lstStyle/>
        <a:p>
          <a:endParaRPr lang="zh-HK" altLang="en-US" sz="6000">
            <a:solidFill>
              <a:schemeClr val="tx1"/>
            </a:solidFill>
          </a:endParaRPr>
        </a:p>
      </dgm:t>
    </dgm:pt>
    <dgm:pt modelId="{692CD687-E888-464B-8A54-16BE49C7ADC3}" type="pres">
      <dgm:prSet presAssocID="{37FEAB62-9FBB-4167-AEBD-C45ACFDE72F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8AEFB341-EC3F-4C94-BDCD-3CADCCD5ACDE}" type="pres">
      <dgm:prSet presAssocID="{D0B608D2-6B9A-4515-9109-A7034E9227BC}" presName="comp" presStyleCnt="0"/>
      <dgm:spPr/>
    </dgm:pt>
    <dgm:pt modelId="{7806037B-0869-47F0-8191-713453BEFA3C}" type="pres">
      <dgm:prSet presAssocID="{D0B608D2-6B9A-4515-9109-A7034E9227BC}" presName="rect2" presStyleLbl="node1" presStyleIdx="0" presStyleCnt="1" custScaleX="245419" custLinFactNeighborX="13331" custLinFactNeighborY="49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5846B0D-124E-4903-90BD-E4C182D42C9F}" type="pres">
      <dgm:prSet presAssocID="{D0B608D2-6B9A-4515-9109-A7034E9227BC}" presName="rect1" presStyleLbl="lnNode1" presStyleIdx="0" presStyleCnt="1" custLinFactNeighborX="-47633" custLinFactNeighborY="-61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HK" altLang="en-US"/>
        </a:p>
      </dgm:t>
    </dgm:pt>
  </dgm:ptLst>
  <dgm:cxnLst>
    <dgm:cxn modelId="{3D464059-ED77-43AC-982B-6D8AEC3EFFEE}" srcId="{37FEAB62-9FBB-4167-AEBD-C45ACFDE72FE}" destId="{D0B608D2-6B9A-4515-9109-A7034E9227BC}" srcOrd="0" destOrd="0" parTransId="{56C4EE9F-3F54-4159-B8C2-64A62B0BCC59}" sibTransId="{E4C305EE-66F8-4C96-8B7C-6BE026482D6F}"/>
    <dgm:cxn modelId="{15920401-2205-4AFE-AFF1-95774902BFDF}" type="presOf" srcId="{D0B608D2-6B9A-4515-9109-A7034E9227BC}" destId="{7806037B-0869-47F0-8191-713453BEFA3C}" srcOrd="0" destOrd="0" presId="urn:microsoft.com/office/officeart/2008/layout/AlternatingPictureBlocks"/>
    <dgm:cxn modelId="{C74F5F1E-FA33-47BD-B05E-84972321EBAA}" type="presOf" srcId="{37FEAB62-9FBB-4167-AEBD-C45ACFDE72FE}" destId="{692CD687-E888-464B-8A54-16BE49C7ADC3}" srcOrd="0" destOrd="0" presId="urn:microsoft.com/office/officeart/2008/layout/AlternatingPictureBlocks"/>
    <dgm:cxn modelId="{79C4BD20-F5C7-47DF-8571-BC0A056596CA}" type="presParOf" srcId="{692CD687-E888-464B-8A54-16BE49C7ADC3}" destId="{8AEFB341-EC3F-4C94-BDCD-3CADCCD5ACDE}" srcOrd="0" destOrd="0" presId="urn:microsoft.com/office/officeart/2008/layout/AlternatingPictureBlocks"/>
    <dgm:cxn modelId="{0E4F7EE0-AC89-4987-A2B1-9730CA357246}" type="presParOf" srcId="{8AEFB341-EC3F-4C94-BDCD-3CADCCD5ACDE}" destId="{7806037B-0869-47F0-8191-713453BEFA3C}" srcOrd="0" destOrd="0" presId="urn:microsoft.com/office/officeart/2008/layout/AlternatingPictureBlocks"/>
    <dgm:cxn modelId="{0936984A-0BAA-4748-BDA1-EC2C82778990}" type="presParOf" srcId="{8AEFB341-EC3F-4C94-BDCD-3CADCCD5ACDE}" destId="{05846B0D-124E-4903-90BD-E4C182D42C9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3E8AA9-8BDF-4A54-80E8-212F967F3B7F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E3840574-1033-4EF6-AE67-3BF2D30F7406}">
      <dgm:prSet phldrT="[文字]"/>
      <dgm:spPr>
        <a:solidFill>
          <a:srgbClr val="00B050"/>
        </a:solidFill>
      </dgm:spPr>
      <dgm:t>
        <a:bodyPr/>
        <a:lstStyle/>
        <a:p>
          <a:r>
            <a:rPr lang="en-US" altLang="zh-TW" b="1" dirty="0" smtClean="0"/>
            <a:t>3</a:t>
          </a:r>
          <a:r>
            <a:rPr lang="zh-TW" altLang="en-US" b="1" dirty="0" smtClean="0"/>
            <a:t>支柱</a:t>
          </a:r>
          <a:endParaRPr lang="zh-HK" altLang="en-US" b="1" dirty="0"/>
        </a:p>
      </dgm:t>
    </dgm:pt>
    <dgm:pt modelId="{77D3D718-517E-4A05-A219-79BBDC57784F}" type="parTrans" cxnId="{6D42D52E-D8DA-4059-9113-FE7AB89D14E8}">
      <dgm:prSet/>
      <dgm:spPr/>
      <dgm:t>
        <a:bodyPr/>
        <a:lstStyle/>
        <a:p>
          <a:endParaRPr lang="zh-HK" altLang="en-US"/>
        </a:p>
      </dgm:t>
    </dgm:pt>
    <dgm:pt modelId="{6006788E-D396-4A9D-A4FA-AA376019C09E}" type="sibTrans" cxnId="{6D42D52E-D8DA-4059-9113-FE7AB89D14E8}">
      <dgm:prSet/>
      <dgm:spPr>
        <a:solidFill>
          <a:srgbClr val="C9A6E4"/>
        </a:solidFill>
      </dgm:spPr>
      <dgm:t>
        <a:bodyPr/>
        <a:lstStyle/>
        <a:p>
          <a:endParaRPr lang="zh-HK" altLang="en-US"/>
        </a:p>
      </dgm:t>
    </dgm:pt>
    <dgm:pt modelId="{3A7D579B-9B7E-4693-BD0E-C63F06380A79}">
      <dgm:prSet phldrT="[文字]" custT="1"/>
      <dgm:spPr>
        <a:solidFill>
          <a:srgbClr val="00B0F0"/>
        </a:solidFill>
      </dgm:spPr>
      <dgm:t>
        <a:bodyPr/>
        <a:lstStyle/>
        <a:p>
          <a:r>
            <a:rPr lang="zh-TW" altLang="en-US" sz="2400" b="1" dirty="0" smtClean="0"/>
            <a:t>每星期</a:t>
          </a:r>
          <a:endParaRPr lang="en-US" altLang="zh-TW" sz="2400" b="1" dirty="0" smtClean="0"/>
        </a:p>
        <a:p>
          <a:r>
            <a:rPr lang="en-US" altLang="zh-TW" sz="2400" b="1" dirty="0" smtClean="0"/>
            <a:t>60</a:t>
          </a:r>
          <a:r>
            <a:rPr lang="zh-TW" altLang="en-US" sz="2400" b="1" dirty="0" smtClean="0"/>
            <a:t>分鐘</a:t>
          </a:r>
          <a:endParaRPr lang="zh-HK" altLang="en-US" sz="2400" b="1" dirty="0"/>
        </a:p>
      </dgm:t>
    </dgm:pt>
    <dgm:pt modelId="{906813F6-212C-4892-9F17-C756271C6310}" type="parTrans" cxnId="{D346D794-B97A-4013-B7FE-228D160D6C27}">
      <dgm:prSet/>
      <dgm:spPr/>
      <dgm:t>
        <a:bodyPr/>
        <a:lstStyle/>
        <a:p>
          <a:endParaRPr lang="zh-HK" altLang="en-US"/>
        </a:p>
      </dgm:t>
    </dgm:pt>
    <dgm:pt modelId="{B49B5741-EE8E-4F97-9E32-55D56461A92F}" type="sibTrans" cxnId="{D346D794-B97A-4013-B7FE-228D160D6C27}">
      <dgm:prSet/>
      <dgm:spPr>
        <a:solidFill>
          <a:srgbClr val="C9A6E4"/>
        </a:solidFill>
      </dgm:spPr>
      <dgm:t>
        <a:bodyPr/>
        <a:lstStyle/>
        <a:p>
          <a:endParaRPr lang="zh-HK" altLang="en-US"/>
        </a:p>
      </dgm:t>
    </dgm:pt>
    <dgm:pt modelId="{4D0CA4B2-CC9E-4220-8605-7E176651E4E8}">
      <dgm:prSet phldrT="[文字]"/>
      <dgm:spPr>
        <a:solidFill>
          <a:srgbClr val="C00000"/>
        </a:solidFill>
      </dgm:spPr>
      <dgm:t>
        <a:bodyPr/>
        <a:lstStyle/>
        <a:p>
          <a:r>
            <a:rPr lang="zh-TW" altLang="en-US" dirty="0" smtClean="0"/>
            <a:t>快樂家庭</a:t>
          </a:r>
          <a:endParaRPr lang="zh-HK" altLang="en-US" dirty="0"/>
        </a:p>
      </dgm:t>
    </dgm:pt>
    <dgm:pt modelId="{B1C0D50D-3651-402D-8E11-119EA9E75278}" type="parTrans" cxnId="{5E0E0714-780B-4D57-ACD5-F375765DFF30}">
      <dgm:prSet/>
      <dgm:spPr/>
      <dgm:t>
        <a:bodyPr/>
        <a:lstStyle/>
        <a:p>
          <a:endParaRPr lang="zh-HK" altLang="en-US"/>
        </a:p>
      </dgm:t>
    </dgm:pt>
    <dgm:pt modelId="{CD4B0A7C-3F01-41AA-85D4-C02A78FC229D}" type="sibTrans" cxnId="{5E0E0714-780B-4D57-ACD5-F375765DFF30}">
      <dgm:prSet/>
      <dgm:spPr/>
      <dgm:t>
        <a:bodyPr/>
        <a:lstStyle/>
        <a:p>
          <a:endParaRPr lang="zh-HK" altLang="en-US"/>
        </a:p>
      </dgm:t>
    </dgm:pt>
    <dgm:pt modelId="{E6E88FA7-229F-4AE7-B69B-B50C2AB57461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 smtClean="0"/>
            <a:t>自己快樂</a:t>
          </a:r>
          <a:endParaRPr lang="zh-HK" altLang="en-US" dirty="0"/>
        </a:p>
      </dgm:t>
    </dgm:pt>
    <dgm:pt modelId="{0B5DD117-5257-4CBA-9333-FFC28DCA4D2B}" type="parTrans" cxnId="{5B3B3918-B194-4359-BEC2-1727EDDC4E05}">
      <dgm:prSet/>
      <dgm:spPr/>
      <dgm:t>
        <a:bodyPr/>
        <a:lstStyle/>
        <a:p>
          <a:endParaRPr lang="zh-HK" altLang="en-US"/>
        </a:p>
      </dgm:t>
    </dgm:pt>
    <dgm:pt modelId="{3134413C-A412-4648-8608-2A7C56560AE8}" type="sibTrans" cxnId="{5B3B3918-B194-4359-BEC2-1727EDDC4E05}">
      <dgm:prSet/>
      <dgm:spPr/>
      <dgm:t>
        <a:bodyPr/>
        <a:lstStyle/>
        <a:p>
          <a:endParaRPr lang="zh-HK" altLang="en-US"/>
        </a:p>
      </dgm:t>
    </dgm:pt>
    <dgm:pt modelId="{DD6568E1-13CB-49DD-8784-456AC470F458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 smtClean="0"/>
            <a:t>技巧學習</a:t>
          </a:r>
          <a:endParaRPr lang="zh-HK" altLang="en-US" dirty="0"/>
        </a:p>
      </dgm:t>
    </dgm:pt>
    <dgm:pt modelId="{BD5E8D9D-E9F4-415A-8401-174ACBBB0DA8}" type="parTrans" cxnId="{69908CE2-1262-4E1E-82FF-342EC55CC841}">
      <dgm:prSet/>
      <dgm:spPr/>
      <dgm:t>
        <a:bodyPr/>
        <a:lstStyle/>
        <a:p>
          <a:endParaRPr lang="zh-HK" altLang="en-US"/>
        </a:p>
      </dgm:t>
    </dgm:pt>
    <dgm:pt modelId="{A90587B2-B766-4A36-82CF-0A655CD44510}" type="sibTrans" cxnId="{69908CE2-1262-4E1E-82FF-342EC55CC841}">
      <dgm:prSet/>
      <dgm:spPr/>
      <dgm:t>
        <a:bodyPr/>
        <a:lstStyle/>
        <a:p>
          <a:endParaRPr lang="zh-HK" altLang="en-US"/>
        </a:p>
      </dgm:t>
    </dgm:pt>
    <dgm:pt modelId="{F390F92F-1D17-473F-9000-919BF6B98177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 smtClean="0"/>
            <a:t>歡樂時光</a:t>
          </a:r>
          <a:endParaRPr lang="zh-HK" altLang="en-US" dirty="0"/>
        </a:p>
      </dgm:t>
    </dgm:pt>
    <dgm:pt modelId="{C6407F99-31E8-4E47-AEBC-437361CD78E9}" type="parTrans" cxnId="{BACC001C-1BA0-4F6F-8035-DCF0DC4273FC}">
      <dgm:prSet/>
      <dgm:spPr/>
      <dgm:t>
        <a:bodyPr/>
        <a:lstStyle/>
        <a:p>
          <a:endParaRPr lang="zh-HK" altLang="en-US"/>
        </a:p>
      </dgm:t>
    </dgm:pt>
    <dgm:pt modelId="{4278949C-6903-40E7-A19E-A30DAFDE28EA}" type="sibTrans" cxnId="{BACC001C-1BA0-4F6F-8035-DCF0DC4273FC}">
      <dgm:prSet/>
      <dgm:spPr/>
      <dgm:t>
        <a:bodyPr/>
        <a:lstStyle/>
        <a:p>
          <a:endParaRPr lang="zh-HK" altLang="en-US"/>
        </a:p>
      </dgm:t>
    </dgm:pt>
    <dgm:pt modelId="{19849C28-D0C2-42E0-9188-0C85E8EB46B6}" type="pres">
      <dgm:prSet presAssocID="{123E8AA9-8BDF-4A54-80E8-212F967F3B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6D0A8C5C-F429-4F55-87D4-9BA5572753C3}" type="pres">
      <dgm:prSet presAssocID="{123E8AA9-8BDF-4A54-80E8-212F967F3B7F}" presName="vNodes" presStyleCnt="0"/>
      <dgm:spPr/>
    </dgm:pt>
    <dgm:pt modelId="{595F84D7-DFB2-4D2B-88F6-66135D6BC4B7}" type="pres">
      <dgm:prSet presAssocID="{E3840574-1033-4EF6-AE67-3BF2D30F7406}" presName="node" presStyleLbl="node1" presStyleIdx="0" presStyleCnt="3" custScaleX="110304" custScaleY="111430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9AA177D3-B162-44CC-8FB0-FF9D346B13A3}" type="pres">
      <dgm:prSet presAssocID="{6006788E-D396-4A9D-A4FA-AA376019C09E}" presName="spacerT" presStyleCnt="0"/>
      <dgm:spPr/>
    </dgm:pt>
    <dgm:pt modelId="{6F83561B-927B-485F-BD0D-9C11DEED470A}" type="pres">
      <dgm:prSet presAssocID="{6006788E-D396-4A9D-A4FA-AA376019C09E}" presName="sibTrans" presStyleLbl="sibTrans2D1" presStyleIdx="0" presStyleCnt="2"/>
      <dgm:spPr/>
      <dgm:t>
        <a:bodyPr/>
        <a:lstStyle/>
        <a:p>
          <a:endParaRPr lang="zh-HK" altLang="en-US"/>
        </a:p>
      </dgm:t>
    </dgm:pt>
    <dgm:pt modelId="{BFE9D01B-22F8-4B39-8A6C-2C429B2F0420}" type="pres">
      <dgm:prSet presAssocID="{6006788E-D396-4A9D-A4FA-AA376019C09E}" presName="spacerB" presStyleCnt="0"/>
      <dgm:spPr/>
    </dgm:pt>
    <dgm:pt modelId="{1EE4BA43-DC5C-4E79-A8C1-7F5F86AABC61}" type="pres">
      <dgm:prSet presAssocID="{3A7D579B-9B7E-4693-BD0E-C63F06380A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CEEB404-3638-4A26-82E7-B2AD03A5097C}" type="pres">
      <dgm:prSet presAssocID="{123E8AA9-8BDF-4A54-80E8-212F967F3B7F}" presName="sibTransLast" presStyleLbl="sibTrans2D1" presStyleIdx="1" presStyleCnt="2"/>
      <dgm:spPr/>
      <dgm:t>
        <a:bodyPr/>
        <a:lstStyle/>
        <a:p>
          <a:endParaRPr lang="zh-HK" altLang="en-US"/>
        </a:p>
      </dgm:t>
    </dgm:pt>
    <dgm:pt modelId="{A8B5CEBE-BCC3-46F4-913A-79C666F13CD7}" type="pres">
      <dgm:prSet presAssocID="{123E8AA9-8BDF-4A54-80E8-212F967F3B7F}" presName="connectorText" presStyleLbl="sibTrans2D1" presStyleIdx="1" presStyleCnt="2"/>
      <dgm:spPr/>
      <dgm:t>
        <a:bodyPr/>
        <a:lstStyle/>
        <a:p>
          <a:endParaRPr lang="zh-HK" altLang="en-US"/>
        </a:p>
      </dgm:t>
    </dgm:pt>
    <dgm:pt modelId="{36F55FF0-0A76-4D1D-8BE5-520699964318}" type="pres">
      <dgm:prSet presAssocID="{123E8AA9-8BDF-4A54-80E8-212F967F3B7F}" presName="lastNode" presStyleLbl="node1" presStyleIdx="2" presStyleCnt="3" custScaleX="72875" custScaleY="7455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54489754-6811-49F7-BF69-A6018A69F31A}" type="presOf" srcId="{3A7D579B-9B7E-4693-BD0E-C63F06380A79}" destId="{1EE4BA43-DC5C-4E79-A8C1-7F5F86AABC61}" srcOrd="0" destOrd="0" presId="urn:microsoft.com/office/officeart/2005/8/layout/equation2"/>
    <dgm:cxn modelId="{BACC001C-1BA0-4F6F-8035-DCF0DC4273FC}" srcId="{E3840574-1033-4EF6-AE67-3BF2D30F7406}" destId="{F390F92F-1D17-473F-9000-919BF6B98177}" srcOrd="2" destOrd="0" parTransId="{C6407F99-31E8-4E47-AEBC-437361CD78E9}" sibTransId="{4278949C-6903-40E7-A19E-A30DAFDE28EA}"/>
    <dgm:cxn modelId="{6D42D52E-D8DA-4059-9113-FE7AB89D14E8}" srcId="{123E8AA9-8BDF-4A54-80E8-212F967F3B7F}" destId="{E3840574-1033-4EF6-AE67-3BF2D30F7406}" srcOrd="0" destOrd="0" parTransId="{77D3D718-517E-4A05-A219-79BBDC57784F}" sibTransId="{6006788E-D396-4A9D-A4FA-AA376019C09E}"/>
    <dgm:cxn modelId="{925FEB43-F2BD-48E3-9C47-7ABE3672FE26}" type="presOf" srcId="{4D0CA4B2-CC9E-4220-8605-7E176651E4E8}" destId="{36F55FF0-0A76-4D1D-8BE5-520699964318}" srcOrd="0" destOrd="0" presId="urn:microsoft.com/office/officeart/2005/8/layout/equation2"/>
    <dgm:cxn modelId="{9A89EC34-C058-498A-8C77-8388556A1E95}" type="presOf" srcId="{123E8AA9-8BDF-4A54-80E8-212F967F3B7F}" destId="{19849C28-D0C2-42E0-9188-0C85E8EB46B6}" srcOrd="0" destOrd="0" presId="urn:microsoft.com/office/officeart/2005/8/layout/equation2"/>
    <dgm:cxn modelId="{A7D2F915-652D-4C13-ADBF-A77DBE222551}" type="presOf" srcId="{E6E88FA7-229F-4AE7-B69B-B50C2AB57461}" destId="{595F84D7-DFB2-4D2B-88F6-66135D6BC4B7}" srcOrd="0" destOrd="1" presId="urn:microsoft.com/office/officeart/2005/8/layout/equation2"/>
    <dgm:cxn modelId="{4B4F0D71-306D-448C-9813-8479C4FE04F6}" type="presOf" srcId="{B49B5741-EE8E-4F97-9E32-55D56461A92F}" destId="{A8B5CEBE-BCC3-46F4-913A-79C666F13CD7}" srcOrd="1" destOrd="0" presId="urn:microsoft.com/office/officeart/2005/8/layout/equation2"/>
    <dgm:cxn modelId="{5B3B3918-B194-4359-BEC2-1727EDDC4E05}" srcId="{E3840574-1033-4EF6-AE67-3BF2D30F7406}" destId="{E6E88FA7-229F-4AE7-B69B-B50C2AB57461}" srcOrd="0" destOrd="0" parTransId="{0B5DD117-5257-4CBA-9333-FFC28DCA4D2B}" sibTransId="{3134413C-A412-4648-8608-2A7C56560AE8}"/>
    <dgm:cxn modelId="{94830228-E9E7-4D3E-9D78-82000A7708CA}" type="presOf" srcId="{DD6568E1-13CB-49DD-8784-456AC470F458}" destId="{595F84D7-DFB2-4D2B-88F6-66135D6BC4B7}" srcOrd="0" destOrd="2" presId="urn:microsoft.com/office/officeart/2005/8/layout/equation2"/>
    <dgm:cxn modelId="{69908CE2-1262-4E1E-82FF-342EC55CC841}" srcId="{E3840574-1033-4EF6-AE67-3BF2D30F7406}" destId="{DD6568E1-13CB-49DD-8784-456AC470F458}" srcOrd="1" destOrd="0" parTransId="{BD5E8D9D-E9F4-415A-8401-174ACBBB0DA8}" sibTransId="{A90587B2-B766-4A36-82CF-0A655CD44510}"/>
    <dgm:cxn modelId="{BCB1D1FB-2849-4766-95C8-88432F6C1893}" type="presOf" srcId="{E3840574-1033-4EF6-AE67-3BF2D30F7406}" destId="{595F84D7-DFB2-4D2B-88F6-66135D6BC4B7}" srcOrd="0" destOrd="0" presId="urn:microsoft.com/office/officeart/2005/8/layout/equation2"/>
    <dgm:cxn modelId="{D346D794-B97A-4013-B7FE-228D160D6C27}" srcId="{123E8AA9-8BDF-4A54-80E8-212F967F3B7F}" destId="{3A7D579B-9B7E-4693-BD0E-C63F06380A79}" srcOrd="1" destOrd="0" parTransId="{906813F6-212C-4892-9F17-C756271C6310}" sibTransId="{B49B5741-EE8E-4F97-9E32-55D56461A92F}"/>
    <dgm:cxn modelId="{C0C00DE5-D7EB-48C9-9C39-28DF6977D3D6}" type="presOf" srcId="{6006788E-D396-4A9D-A4FA-AA376019C09E}" destId="{6F83561B-927B-485F-BD0D-9C11DEED470A}" srcOrd="0" destOrd="0" presId="urn:microsoft.com/office/officeart/2005/8/layout/equation2"/>
    <dgm:cxn modelId="{CA1266EF-47EA-403D-AA44-49606E99206A}" type="presOf" srcId="{F390F92F-1D17-473F-9000-919BF6B98177}" destId="{595F84D7-DFB2-4D2B-88F6-66135D6BC4B7}" srcOrd="0" destOrd="3" presId="urn:microsoft.com/office/officeart/2005/8/layout/equation2"/>
    <dgm:cxn modelId="{5E0E0714-780B-4D57-ACD5-F375765DFF30}" srcId="{123E8AA9-8BDF-4A54-80E8-212F967F3B7F}" destId="{4D0CA4B2-CC9E-4220-8605-7E176651E4E8}" srcOrd="2" destOrd="0" parTransId="{B1C0D50D-3651-402D-8E11-119EA9E75278}" sibTransId="{CD4B0A7C-3F01-41AA-85D4-C02A78FC229D}"/>
    <dgm:cxn modelId="{3A7027B2-4EA1-4133-81F5-2D62E18C4711}" type="presOf" srcId="{B49B5741-EE8E-4F97-9E32-55D56461A92F}" destId="{ACEEB404-3638-4A26-82E7-B2AD03A5097C}" srcOrd="0" destOrd="0" presId="urn:microsoft.com/office/officeart/2005/8/layout/equation2"/>
    <dgm:cxn modelId="{FD4A8B49-4014-4921-BDC3-294EA14867D7}" type="presParOf" srcId="{19849C28-D0C2-42E0-9188-0C85E8EB46B6}" destId="{6D0A8C5C-F429-4F55-87D4-9BA5572753C3}" srcOrd="0" destOrd="0" presId="urn:microsoft.com/office/officeart/2005/8/layout/equation2"/>
    <dgm:cxn modelId="{E305E97A-9D93-4DED-9DA6-D1F40034BE20}" type="presParOf" srcId="{6D0A8C5C-F429-4F55-87D4-9BA5572753C3}" destId="{595F84D7-DFB2-4D2B-88F6-66135D6BC4B7}" srcOrd="0" destOrd="0" presId="urn:microsoft.com/office/officeart/2005/8/layout/equation2"/>
    <dgm:cxn modelId="{98B41D14-CE45-4855-9416-2074BE25A4C8}" type="presParOf" srcId="{6D0A8C5C-F429-4F55-87D4-9BA5572753C3}" destId="{9AA177D3-B162-44CC-8FB0-FF9D346B13A3}" srcOrd="1" destOrd="0" presId="urn:microsoft.com/office/officeart/2005/8/layout/equation2"/>
    <dgm:cxn modelId="{96650200-B898-409A-A28C-84D4F8031076}" type="presParOf" srcId="{6D0A8C5C-F429-4F55-87D4-9BA5572753C3}" destId="{6F83561B-927B-485F-BD0D-9C11DEED470A}" srcOrd="2" destOrd="0" presId="urn:microsoft.com/office/officeart/2005/8/layout/equation2"/>
    <dgm:cxn modelId="{BFECAA62-DB4A-44F7-A93B-372628701229}" type="presParOf" srcId="{6D0A8C5C-F429-4F55-87D4-9BA5572753C3}" destId="{BFE9D01B-22F8-4B39-8A6C-2C429B2F0420}" srcOrd="3" destOrd="0" presId="urn:microsoft.com/office/officeart/2005/8/layout/equation2"/>
    <dgm:cxn modelId="{410C8597-9DE4-4377-B419-7B2EF4C6417D}" type="presParOf" srcId="{6D0A8C5C-F429-4F55-87D4-9BA5572753C3}" destId="{1EE4BA43-DC5C-4E79-A8C1-7F5F86AABC61}" srcOrd="4" destOrd="0" presId="urn:microsoft.com/office/officeart/2005/8/layout/equation2"/>
    <dgm:cxn modelId="{BAE92C41-5C02-464E-9A72-5C85FE2CCC7F}" type="presParOf" srcId="{19849C28-D0C2-42E0-9188-0C85E8EB46B6}" destId="{ACEEB404-3638-4A26-82E7-B2AD03A5097C}" srcOrd="1" destOrd="0" presId="urn:microsoft.com/office/officeart/2005/8/layout/equation2"/>
    <dgm:cxn modelId="{07DA3332-898C-45A3-A9CC-C5EA1A35090D}" type="presParOf" srcId="{ACEEB404-3638-4A26-82E7-B2AD03A5097C}" destId="{A8B5CEBE-BCC3-46F4-913A-79C666F13CD7}" srcOrd="0" destOrd="0" presId="urn:microsoft.com/office/officeart/2005/8/layout/equation2"/>
    <dgm:cxn modelId="{AE499572-2DE5-47AA-96F9-4C953432E4AD}" type="presParOf" srcId="{19849C28-D0C2-42E0-9188-0C85E8EB46B6}" destId="{36F55FF0-0A76-4D1D-8BE5-52069996431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5ACF7-5B79-432B-9A19-10CCC2F301E2}">
      <dsp:nvSpPr>
        <dsp:cNvPr id="0" name=""/>
        <dsp:cNvSpPr/>
      </dsp:nvSpPr>
      <dsp:spPr>
        <a:xfrm>
          <a:off x="3915856" y="2160242"/>
          <a:ext cx="2276061" cy="1962362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營造快樂環境</a:t>
          </a:r>
          <a:endParaRPr lang="zh-HK" altLang="en-US" sz="30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69058" y="2464764"/>
        <a:ext cx="1569657" cy="1353318"/>
      </dsp:txXfrm>
    </dsp:sp>
    <dsp:sp modelId="{D9846976-F074-4945-BDAA-3A2CEF43C8F6}">
      <dsp:nvSpPr>
        <dsp:cNvPr id="0" name=""/>
        <dsp:cNvSpPr/>
      </dsp:nvSpPr>
      <dsp:spPr>
        <a:xfrm>
          <a:off x="5832649" y="864097"/>
          <a:ext cx="266485" cy="2296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DD4E1-DF5F-4164-BAD5-2E7D1EC680A4}">
      <dsp:nvSpPr>
        <dsp:cNvPr id="0" name=""/>
        <dsp:cNvSpPr/>
      </dsp:nvSpPr>
      <dsp:spPr>
        <a:xfrm>
          <a:off x="1970200" y="3222213"/>
          <a:ext cx="2276061" cy="196236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58D70-69FD-4AF9-BA00-DF146C2161CA}">
      <dsp:nvSpPr>
        <dsp:cNvPr id="0" name=""/>
        <dsp:cNvSpPr/>
      </dsp:nvSpPr>
      <dsp:spPr>
        <a:xfrm>
          <a:off x="3514442" y="3226707"/>
          <a:ext cx="266485" cy="2296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EAD9F-1CA0-472C-B4A1-70FEDE09F9AC}">
      <dsp:nvSpPr>
        <dsp:cNvPr id="0" name=""/>
        <dsp:cNvSpPr/>
      </dsp:nvSpPr>
      <dsp:spPr>
        <a:xfrm>
          <a:off x="1970204" y="1080120"/>
          <a:ext cx="2276061" cy="1962362"/>
        </a:xfrm>
        <a:prstGeom prst="hexagon">
          <a:avLst>
            <a:gd name="adj" fmla="val 25000"/>
            <a:gd name="vf" fmla="val 115470"/>
          </a:avLst>
        </a:prstGeom>
        <a:solidFill>
          <a:srgbClr val="0090D5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快樂</a:t>
          </a:r>
          <a:r>
            <a:rPr lang="zh-TW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技巧</a:t>
          </a:r>
          <a:r>
            <a:rPr lang="zh-TW" altLang="en-US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</a:t>
          </a:r>
          <a:endParaRPr lang="zh-HK" altLang="en-US" sz="30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23406" y="1384642"/>
        <a:ext cx="1569657" cy="1353318"/>
      </dsp:txXfrm>
    </dsp:sp>
    <dsp:sp modelId="{E75E9C9C-9FFA-44D3-885A-792972FB2415}">
      <dsp:nvSpPr>
        <dsp:cNvPr id="0" name=""/>
        <dsp:cNvSpPr/>
      </dsp:nvSpPr>
      <dsp:spPr>
        <a:xfrm>
          <a:off x="3924945" y="3024337"/>
          <a:ext cx="266485" cy="2296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24B5C-AB05-4A2E-953B-A5E504373F9A}">
      <dsp:nvSpPr>
        <dsp:cNvPr id="0" name=""/>
        <dsp:cNvSpPr/>
      </dsp:nvSpPr>
      <dsp:spPr>
        <a:xfrm>
          <a:off x="44490" y="2160242"/>
          <a:ext cx="2276061" cy="196236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553ED-0C52-46EA-BDAF-048DD28F8912}">
      <dsp:nvSpPr>
        <dsp:cNvPr id="0" name=""/>
        <dsp:cNvSpPr/>
      </dsp:nvSpPr>
      <dsp:spPr>
        <a:xfrm>
          <a:off x="2074282" y="3024335"/>
          <a:ext cx="266485" cy="2296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9921E-2294-4C24-8DDF-65A585EF10CD}">
      <dsp:nvSpPr>
        <dsp:cNvPr id="0" name=""/>
        <dsp:cNvSpPr/>
      </dsp:nvSpPr>
      <dsp:spPr>
        <a:xfrm>
          <a:off x="3888429" y="0"/>
          <a:ext cx="2276061" cy="1962362"/>
        </a:xfrm>
        <a:prstGeom prst="hexagon">
          <a:avLst>
            <a:gd name="adj" fmla="val 25000"/>
            <a:gd name="vf" fmla="val 115470"/>
          </a:avLst>
        </a:prstGeom>
        <a:solidFill>
          <a:srgbClr val="FF6699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快樂由</a:t>
          </a:r>
          <a:r>
            <a:rPr lang="en-US" altLang="zh-TW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自己做起</a:t>
          </a:r>
          <a:endParaRPr lang="zh-HK" altLang="en-US" sz="30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41631" y="304522"/>
        <a:ext cx="1569657" cy="1353318"/>
      </dsp:txXfrm>
    </dsp:sp>
    <dsp:sp modelId="{CB4672EC-FC8F-4E35-A98B-A5BE964E3393}">
      <dsp:nvSpPr>
        <dsp:cNvPr id="0" name=""/>
        <dsp:cNvSpPr/>
      </dsp:nvSpPr>
      <dsp:spPr>
        <a:xfrm>
          <a:off x="2412777" y="2808313"/>
          <a:ext cx="266485" cy="2296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13A46-A45B-4853-819B-9AF03B0C619A}">
      <dsp:nvSpPr>
        <dsp:cNvPr id="0" name=""/>
        <dsp:cNvSpPr/>
      </dsp:nvSpPr>
      <dsp:spPr>
        <a:xfrm>
          <a:off x="5822574" y="1093781"/>
          <a:ext cx="2276061" cy="196236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62A87-5989-467F-859C-9016CB245CBB}">
      <dsp:nvSpPr>
        <dsp:cNvPr id="0" name=""/>
        <dsp:cNvSpPr/>
      </dsp:nvSpPr>
      <dsp:spPr>
        <a:xfrm>
          <a:off x="6301208" y="1080119"/>
          <a:ext cx="266485" cy="22967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C68FE-75F6-454E-AFD7-138BA142AF99}" type="datetimeFigureOut">
              <a:rPr lang="zh-HK" altLang="en-US" smtClean="0"/>
              <a:t>26/5/2016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3310B-EC7D-47BB-A586-7AAFEBCA8F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9605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48555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9499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12861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032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2415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39">
              <a:defRPr/>
            </a:pPr>
            <a:r>
              <a:rPr lang="zh-TW" altLang="en-US" dirty="0" smtClean="0"/>
              <a:t>經過深入的多元迴歸分析，調查發現影響家庭快樂的五大元素，依次包括：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個人快樂、互助、溝通、責任和內聚</a:t>
            </a:r>
            <a:endParaRPr lang="zh-HK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/>
              <a:t>迴歸模式的相關系數 </a:t>
            </a:r>
            <a:r>
              <a:rPr lang="en-US" altLang="zh-TW" dirty="0" smtClean="0"/>
              <a:t>R=0.754,</a:t>
            </a:r>
            <a:r>
              <a:rPr lang="zh-TW" altLang="en-US" dirty="0" smtClean="0"/>
              <a:t> </a:t>
            </a:r>
            <a:r>
              <a:rPr lang="en-US" altLang="zh-TW" dirty="0" smtClean="0"/>
              <a:t>R</a:t>
            </a:r>
            <a:r>
              <a:rPr lang="zh-TW" altLang="en-US" dirty="0" smtClean="0"/>
              <a:t> </a:t>
            </a:r>
            <a:r>
              <a:rPr lang="en-US" altLang="zh-TW" dirty="0" smtClean="0"/>
              <a:t>square</a:t>
            </a:r>
            <a:r>
              <a:rPr lang="en-US" altLang="zh-TW" baseline="0" dirty="0" smtClean="0"/>
              <a:t> = 0.569</a:t>
            </a:r>
          </a:p>
          <a:p>
            <a:r>
              <a:rPr lang="en-US" altLang="zh-TW" dirty="0" smtClean="0"/>
              <a:t>((</a:t>
            </a:r>
            <a:r>
              <a:rPr lang="zh-TW" altLang="en-US" dirty="0" smtClean="0"/>
              <a:t>成為服務的參照</a:t>
            </a:r>
            <a:r>
              <a:rPr lang="en-US" altLang="zh-TW" dirty="0" smtClean="0"/>
              <a:t>))</a:t>
            </a:r>
            <a:endParaRPr lang="zh-HK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2084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54664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39">
              <a:defRPr/>
            </a:pP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家庭快樂程度與個人快樂程度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相關性甚高，個人是否快樂，很可能是影響家庭快樂的最主要因素</a:t>
            </a:r>
            <a:endParaRPr lang="en-US" alt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/>
              <a:t>換言之，要令家庭快樂，先要父母家長本身能夠「快樂得起來」。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6311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39">
              <a:defRPr/>
            </a:pPr>
            <a:r>
              <a:rPr lang="zh-TW" altLang="en-US" dirty="0" smtClean="0"/>
              <a:t>以下四頁會解說其他四個家庭快樂的相關元素：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互助、溝通、責任和內聚</a:t>
            </a:r>
            <a:endParaRPr lang="zh-HK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/>
              <a:t>三組不同顏色、紋理的棒分別代表三組家長：灰色屬最不開心、橙色是普通、藍色是最開心的</a:t>
            </a:r>
            <a:endParaRPr lang="en-US" altLang="zh-TW" dirty="0" smtClean="0"/>
          </a:p>
          <a:p>
            <a:r>
              <a:rPr lang="zh-TW" altLang="en-US" dirty="0" smtClean="0"/>
              <a:t>在這組三題當中，一致地顯示，家庭互助互動的功能越強，家庭快樂程度越高。</a:t>
            </a:r>
            <a:endParaRPr lang="en-US" altLang="zh-TW" dirty="0" smtClean="0"/>
          </a:p>
          <a:p>
            <a:pPr defTabSz="881939">
              <a:defRPr/>
            </a:pPr>
            <a:r>
              <a:rPr lang="zh-TW" altLang="en-US" dirty="0" smtClean="0"/>
              <a:t>相關性統計顯著。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((</a:t>
            </a:r>
            <a:r>
              <a:rPr lang="zh-TW" altLang="en-US" dirty="0" smtClean="0"/>
              <a:t>成為服務的參照</a:t>
            </a:r>
            <a:r>
              <a:rPr lang="en-US" altLang="zh-TW" dirty="0" smtClean="0"/>
              <a:t>))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7542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09278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在這組三題當中，一致地顯示，家庭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環境因素、家庭責任界定得好，</a:t>
            </a:r>
            <a:r>
              <a:rPr lang="zh-TW" altLang="en-US" dirty="0" smtClean="0"/>
              <a:t>家庭快樂程度越高。</a:t>
            </a:r>
            <a:endParaRPr lang="en-US" altLang="zh-TW" dirty="0" smtClean="0"/>
          </a:p>
          <a:p>
            <a:r>
              <a:rPr lang="zh-TW" altLang="en-US" dirty="0" smtClean="0"/>
              <a:t>相關性統計顯著。</a:t>
            </a:r>
            <a:endParaRPr lang="en-US" altLang="zh-TW" dirty="0" smtClean="0"/>
          </a:p>
          <a:p>
            <a:r>
              <a:rPr lang="en-US" altLang="zh-TW" dirty="0" smtClean="0"/>
              <a:t>((</a:t>
            </a:r>
            <a:r>
              <a:rPr lang="zh-TW" altLang="en-US" dirty="0" smtClean="0"/>
              <a:t>成為服務的參照</a:t>
            </a:r>
            <a:r>
              <a:rPr lang="en-US" altLang="zh-TW" dirty="0" smtClean="0"/>
              <a:t>))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294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調查由香港大學屬下政策二十一依本會設定問卷獨立進行，資料收集期</a:t>
            </a:r>
            <a:r>
              <a:rPr lang="zh-TW" altLang="en-US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en-US" altLang="zh-HK" dirty="0" smtClean="0"/>
              <a:t>2015</a:t>
            </a:r>
            <a:r>
              <a:rPr lang="zh-HK" altLang="en-US" dirty="0" smtClean="0"/>
              <a:t>年</a:t>
            </a:r>
            <a:r>
              <a:rPr lang="en-US" altLang="zh-HK" dirty="0" smtClean="0"/>
              <a:t>12</a:t>
            </a:r>
            <a:r>
              <a:rPr lang="zh-HK" altLang="en-US" dirty="0" smtClean="0"/>
              <a:t>月</a:t>
            </a:r>
            <a:r>
              <a:rPr lang="en-US" altLang="zh-HK" dirty="0" smtClean="0"/>
              <a:t>7</a:t>
            </a:r>
            <a:r>
              <a:rPr lang="zh-TW" altLang="en-US" dirty="0" smtClean="0"/>
              <a:t>日至</a:t>
            </a:r>
            <a:r>
              <a:rPr lang="en-US" altLang="zh-TW" dirty="0" smtClean="0"/>
              <a:t>31</a:t>
            </a:r>
            <a:r>
              <a:rPr lang="zh-TW" altLang="en-US" dirty="0" smtClean="0"/>
              <a:t>日。</a:t>
            </a:r>
            <a:endParaRPr lang="en-US" altLang="zh-TW" dirty="0" smtClean="0"/>
          </a:p>
          <a:p>
            <a:pPr defTabSz="850630"/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由訪問員隨機抽取電話號碼進行電話訪問，待確認對方符合資格後才開始進行訪問。</a:t>
            </a:r>
            <a:endParaRPr lang="zh-HK" alt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850630"/>
            <a:r>
              <a:rPr lang="zh-TW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訪問對象：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歲或以下子女的家長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85063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成功訪問人數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</a:p>
          <a:p>
            <a:pPr defTabSz="85063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回應比率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50.5%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85063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抽樣誤差 </a:t>
            </a:r>
            <a:r>
              <a:rPr lang="en-US" altLang="zh-TW" sz="1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±</a:t>
            </a:r>
            <a:r>
              <a:rPr lang="en-US" altLang="zh-TW" sz="1200" baseline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4.4%</a:t>
            </a:r>
            <a:br>
              <a:rPr lang="en-US" altLang="zh-TW" sz="1200" baseline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>
                <a:solidFill>
                  <a:prstClr val="black"/>
                </a:solidFill>
              </a:rPr>
              <a:pPr/>
              <a:t>4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61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在這組三題當中，一致地顯示，家庭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環境因素、家庭內聚力高，</a:t>
            </a:r>
            <a:r>
              <a:rPr lang="zh-TW" altLang="en-US" dirty="0" smtClean="0"/>
              <a:t>家庭快樂程度越高。</a:t>
            </a:r>
            <a:endParaRPr lang="en-US" altLang="zh-TW" dirty="0" smtClean="0"/>
          </a:p>
          <a:p>
            <a:r>
              <a:rPr lang="zh-TW" altLang="en-US" dirty="0" smtClean="0"/>
              <a:t>相關性統計顯著。</a:t>
            </a:r>
            <a:endParaRPr lang="en-US" altLang="zh-TW" dirty="0" smtClean="0"/>
          </a:p>
          <a:p>
            <a:r>
              <a:rPr lang="en-US" altLang="zh-TW" dirty="0" smtClean="0"/>
              <a:t>((</a:t>
            </a:r>
            <a:r>
              <a:rPr lang="zh-TW" altLang="en-US" dirty="0" smtClean="0"/>
              <a:t>成為服務的參照</a:t>
            </a:r>
            <a:r>
              <a:rPr lang="en-US" altLang="zh-TW" dirty="0" smtClean="0"/>
              <a:t>))</a:t>
            </a:r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30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4404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32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37887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36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847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7367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6215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5902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調查發現香港家長的家庭快樂評分為 </a:t>
            </a:r>
            <a:r>
              <a:rPr lang="en-US" altLang="zh-TW" dirty="0" smtClean="0"/>
              <a:t>74.9</a:t>
            </a:r>
            <a:r>
              <a:rPr lang="zh-TW" altLang="en-US" dirty="0" smtClean="0"/>
              <a:t>分，以 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分滿分計。</a:t>
            </a:r>
            <a:endParaRPr lang="en-US" altLang="zh-TW" dirty="0" smtClean="0"/>
          </a:p>
          <a:p>
            <a:r>
              <a:rPr lang="zh-TW" altLang="en-US" dirty="0" smtClean="0"/>
              <a:t>上圖列舉所有被訪家長的家庭快樂評分，可見接近</a:t>
            </a:r>
            <a:r>
              <a:rPr lang="en-US" altLang="zh-TW" dirty="0" smtClean="0"/>
              <a:t>3</a:t>
            </a:r>
            <a:r>
              <a:rPr lang="zh-TW" altLang="en-US" dirty="0" smtClean="0"/>
              <a:t>成被訪者 </a:t>
            </a:r>
            <a:r>
              <a:rPr lang="en-US" altLang="zh-TW" dirty="0" smtClean="0"/>
              <a:t>(147</a:t>
            </a:r>
            <a:r>
              <a:rPr lang="zh-TW" altLang="en-US" dirty="0" smtClean="0"/>
              <a:t>人</a:t>
            </a:r>
            <a:r>
              <a:rPr lang="en-US" altLang="zh-TW" dirty="0" smtClean="0"/>
              <a:t>)</a:t>
            </a:r>
            <a:r>
              <a:rPr lang="zh-TW" altLang="en-US" dirty="0" smtClean="0"/>
              <a:t> 自評家庭快樂是 </a:t>
            </a:r>
            <a:r>
              <a:rPr lang="en-US" altLang="zh-TW" dirty="0" smtClean="0"/>
              <a:t>80</a:t>
            </a:r>
            <a:r>
              <a:rPr lang="zh-TW" altLang="en-US" dirty="0" smtClean="0"/>
              <a:t>分，有 </a:t>
            </a:r>
            <a:r>
              <a:rPr lang="en-US" altLang="zh-TW" dirty="0" smtClean="0"/>
              <a:t>11%</a:t>
            </a:r>
            <a:r>
              <a:rPr lang="zh-TW" altLang="en-US" dirty="0" smtClean="0"/>
              <a:t>被訪者 </a:t>
            </a:r>
            <a:r>
              <a:rPr lang="en-US" altLang="zh-TW" dirty="0" smtClean="0"/>
              <a:t>(57</a:t>
            </a:r>
            <a:r>
              <a:rPr lang="zh-TW" altLang="en-US" dirty="0" smtClean="0"/>
              <a:t>人</a:t>
            </a:r>
            <a:r>
              <a:rPr lang="en-US" altLang="zh-TW" dirty="0" smtClean="0"/>
              <a:t>)</a:t>
            </a:r>
            <a:r>
              <a:rPr lang="zh-TW" altLang="en-US" dirty="0" smtClean="0"/>
              <a:t> 自評 </a:t>
            </a:r>
            <a:r>
              <a:rPr lang="en-US" altLang="zh-TW" dirty="0" smtClean="0"/>
              <a:t>90</a:t>
            </a:r>
            <a:r>
              <a:rPr lang="zh-TW" altLang="en-US" dirty="0" smtClean="0"/>
              <a:t>分，約</a:t>
            </a:r>
            <a:r>
              <a:rPr lang="en-US" altLang="zh-TW" dirty="0" smtClean="0"/>
              <a:t>3%</a:t>
            </a:r>
            <a:r>
              <a:rPr lang="zh-TW" altLang="en-US" dirty="0" smtClean="0"/>
              <a:t>自評 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分。</a:t>
            </a:r>
            <a:endParaRPr lang="en-US" altLang="zh-TW" dirty="0" smtClean="0"/>
          </a:p>
          <a:p>
            <a:endParaRPr lang="en-US" altLang="zh-HK" dirty="0" smtClean="0"/>
          </a:p>
          <a:p>
            <a:endParaRPr lang="en-US" altLang="zh-TW" dirty="0" smtClean="0"/>
          </a:p>
          <a:p>
            <a:pPr marL="220485" indent="-220485">
              <a:buFont typeface="+mj-lt"/>
              <a:buAutoNum type="arabicPeriod"/>
            </a:pPr>
            <a:r>
              <a:rPr lang="zh-TW" altLang="en-US" dirty="0" smtClean="0"/>
              <a:t>這是有代表性的全港抽樣調查；</a:t>
            </a:r>
            <a:endParaRPr lang="en-US" altLang="zh-TW" dirty="0" smtClean="0"/>
          </a:p>
          <a:p>
            <a:pPr marL="220485" indent="-220485">
              <a:buFont typeface="+mj-lt"/>
              <a:buAutoNum type="arabicPeriod"/>
            </a:pPr>
            <a:r>
              <a:rPr lang="zh-TW" altLang="en-US" dirty="0" smtClean="0"/>
              <a:t>問的是有 </a:t>
            </a:r>
            <a:r>
              <a:rPr lang="en-US" altLang="zh-TW" dirty="0" smtClean="0"/>
              <a:t>24</a:t>
            </a:r>
            <a:r>
              <a:rPr lang="zh-TW" altLang="en-US" dirty="0" smtClean="0"/>
              <a:t>歲以下子女的家長，沒包括終身沒結婚、長者、未婚人士，所以不同樣本不宜直接比較。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8985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8514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zh-TW" altLang="en-US" dirty="0" smtClean="0"/>
              <a:t>調查亦了解被訪者心目中，最重要的提升和減低「家庭快樂」的因素，最受重視的，包括：</a:t>
            </a:r>
            <a:r>
              <a:rPr lang="zh-TW" altLang="zh-HK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夫妻相處</a:t>
            </a:r>
            <a:r>
              <a:rPr lang="zh-TW" altLang="en-US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HK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與孩子相處</a:t>
            </a:r>
            <a:r>
              <a:rPr lang="zh-TW" altLang="en-US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HK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家庭的經濟環境</a:t>
            </a:r>
            <a:r>
              <a:rPr lang="zh-TW" altLang="en-US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ctr"/>
            <a:r>
              <a:rPr lang="zh-TW" altLang="en-US" dirty="0">
                <a:latin typeface="Arial" panose="020B0604020202020204" pitchFamily="34" charset="0"/>
              </a:rPr>
              <a:t>「自己快樂的程度」約只有一成人覺得重要。</a:t>
            </a:r>
            <a:endParaRPr lang="en-US" altLang="zh-TW" dirty="0">
              <a:latin typeface="Arial" panose="020B0604020202020204" pitchFamily="34" charset="0"/>
            </a:endParaRPr>
          </a:p>
          <a:p>
            <a:pPr fontAlgn="ctr"/>
            <a:r>
              <a:rPr lang="zh-TW" altLang="en-US" dirty="0">
                <a:latin typeface="Arial" panose="020B0604020202020204" pitchFamily="34" charset="0"/>
              </a:rPr>
              <a:t>事實是如何呢？調查發現：</a:t>
            </a:r>
            <a:endParaRPr lang="en-US" altLang="zh-TW" dirty="0">
              <a:latin typeface="Arial" panose="020B0604020202020204" pitchFamily="34" charset="0"/>
            </a:endParaRPr>
          </a:p>
          <a:p>
            <a:pPr marL="220485" indent="-220485" fontAlgn="ctr">
              <a:buFont typeface="+mj-lt"/>
              <a:buAutoNum type="arabicPeriod"/>
            </a:pPr>
            <a:r>
              <a:rPr lang="zh-TW" altLang="en-US" dirty="0">
                <a:latin typeface="Arial" panose="020B0604020202020204" pitchFamily="34" charset="0"/>
              </a:rPr>
              <a:t>自己快樂是最重要的因素；</a:t>
            </a:r>
            <a:endParaRPr lang="en-US" altLang="zh-TW" dirty="0">
              <a:latin typeface="Arial" panose="020B0604020202020204" pitchFamily="34" charset="0"/>
            </a:endParaRPr>
          </a:p>
          <a:p>
            <a:pPr marL="220485" indent="-220485" fontAlgn="ctr">
              <a:buFont typeface="+mj-lt"/>
              <a:buAutoNum type="arabicPeriod"/>
            </a:pPr>
            <a:r>
              <a:rPr lang="zh-TW" altLang="en-US" dirty="0">
                <a:latin typeface="Arial" panose="020B0604020202020204" pitchFamily="34" charset="0"/>
              </a:rPr>
              <a:t>夫妻相處、與孩子相處的時間和方法，如何維繫、經營家庭的正面積極環境都十分重要，調查的發現會進一步論述；</a:t>
            </a:r>
            <a:endParaRPr lang="en-US" altLang="zh-TW" dirty="0">
              <a:latin typeface="Arial" panose="020B0604020202020204" pitchFamily="34" charset="0"/>
            </a:endParaRPr>
          </a:p>
          <a:p>
            <a:pPr marL="220485" indent="-220485" fontAlgn="ctr">
              <a:buFont typeface="+mj-lt"/>
              <a:buAutoNum type="arabicPeriod"/>
            </a:pPr>
            <a:r>
              <a:rPr lang="zh-TW" altLang="en-US" dirty="0">
                <a:latin typeface="Arial" panose="020B0604020202020204" pitchFamily="34" charset="0"/>
              </a:rPr>
              <a:t>經濟因素是被訪者的「感覺上重要的項目」</a:t>
            </a:r>
            <a:r>
              <a:rPr lang="en-US" altLang="zh-TW" dirty="0">
                <a:latin typeface="Arial" panose="020B0604020202020204" pitchFamily="34" charset="0"/>
              </a:rPr>
              <a:t>(perceived impact)</a:t>
            </a:r>
            <a:r>
              <a:rPr lang="zh-TW" altLang="en-US" dirty="0">
                <a:latin typeface="Arial" panose="020B0604020202020204" pitchFamily="34" charset="0"/>
              </a:rPr>
              <a:t>，在調查中發現，家庭收入與家庭快樂指數並無相關</a:t>
            </a:r>
            <a:r>
              <a:rPr lang="zh-TW" altLang="en-US" dirty="0" smtClean="0">
                <a:latin typeface="Arial" panose="020B0604020202020204" pitchFamily="34" charset="0"/>
              </a:rPr>
              <a:t>。</a:t>
            </a:r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FA37-5594-48EE-84E6-317C90608D10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3744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>
                <a:solidFill>
                  <a:prstClr val="black"/>
                </a:solidFill>
              </a:rPr>
              <a:pPr/>
              <a:t>14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0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F787-0E5C-4C8A-88D6-0DC84D8A9B26}" type="datetimeFigureOut">
              <a:rPr lang="zh-HK" altLang="en-US" smtClean="0"/>
              <a:t>26/5/2016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689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F787-0E5C-4C8A-88D6-0DC84D8A9B26}" type="datetimeFigureOut">
              <a:rPr lang="zh-HK" altLang="en-US" smtClean="0"/>
              <a:t>26/5/2016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31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F787-0E5C-4C8A-88D6-0DC84D8A9B26}" type="datetimeFigureOut">
              <a:rPr lang="zh-HK" altLang="en-US" smtClean="0"/>
              <a:t>26/5/2016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4831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F787-0E5C-4C8A-88D6-0DC84D8A9B26}" type="datetimeFigureOut">
              <a:rPr lang="zh-HK" altLang="en-US" smtClean="0"/>
              <a:t>26/5/2016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930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F787-0E5C-4C8A-88D6-0DC84D8A9B26}" type="datetimeFigureOut">
              <a:rPr lang="zh-HK" altLang="en-US" smtClean="0"/>
              <a:t>26/5/2016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52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F787-0E5C-4C8A-88D6-0DC84D8A9B26}" type="datetimeFigureOut">
              <a:rPr lang="zh-HK" altLang="en-US" smtClean="0"/>
              <a:t>26/5/2016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815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F787-0E5C-4C8A-88D6-0DC84D8A9B26}" type="datetimeFigureOut">
              <a:rPr lang="zh-HK" altLang="en-US" smtClean="0"/>
              <a:t>26/5/2016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435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F787-0E5C-4C8A-88D6-0DC84D8A9B26}" type="datetimeFigureOut">
              <a:rPr lang="zh-HK" altLang="en-US" smtClean="0"/>
              <a:t>26/5/2016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993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F787-0E5C-4C8A-88D6-0DC84D8A9B26}" type="datetimeFigureOut">
              <a:rPr lang="zh-HK" altLang="en-US" smtClean="0"/>
              <a:t>26/5/2016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352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F787-0E5C-4C8A-88D6-0DC84D8A9B26}" type="datetimeFigureOut">
              <a:rPr lang="zh-HK" altLang="en-US" smtClean="0"/>
              <a:t>26/5/2016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472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F787-0E5C-4C8A-88D6-0DC84D8A9B26}" type="datetimeFigureOut">
              <a:rPr lang="zh-HK" altLang="en-US" smtClean="0"/>
              <a:t>26/5/2016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4661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8F787-0E5C-4C8A-88D6-0DC84D8A9B26}" type="datetimeFigureOut">
              <a:rPr lang="zh-HK" altLang="en-US" smtClean="0"/>
              <a:t>26/5/2016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869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8600" y="692696"/>
            <a:ext cx="8686800" cy="1279497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zh-TW" altLang="en-US" sz="4000" b="1" dirty="0" smtClean="0">
                <a:ln w="13462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基督教香港信義會</a:t>
            </a:r>
            <a:r>
              <a:rPr lang="en-US" altLang="zh-TW" sz="4000" b="1" dirty="0" smtClean="0">
                <a:ln w="13462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 smtClean="0">
                <a:ln w="13462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 smtClean="0">
                <a:ln w="13462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王賽明快樂家庭培育中心</a:t>
            </a:r>
            <a:endParaRPr lang="zh-HK" altLang="en-US" sz="4000" b="1" dirty="0">
              <a:ln w="13462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" y="2564905"/>
            <a:ext cx="8686800" cy="2952328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5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香港家長快樂指數</a:t>
            </a:r>
            <a:r>
              <a:rPr lang="en-US" altLang="zh-TW" sz="5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5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700" b="1" dirty="0" smtClean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700" b="1" dirty="0" smtClean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700" dirty="0" smtClean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r>
              <a:rPr lang="zh-TW" altLang="en-US" sz="2700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港隨機</a:t>
            </a:r>
            <a:r>
              <a:rPr lang="zh-TW" altLang="en-US" sz="2700" dirty="0" smtClean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抽樣電話調查</a:t>
            </a:r>
            <a:endParaRPr lang="en-US" altLang="zh-TW" sz="27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700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74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3098725"/>
          </a:xfrm>
        </p:spPr>
        <p:txBody>
          <a:bodyPr/>
          <a:lstStyle/>
          <a:p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第二部份：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家長快樂指數</a:t>
            </a:r>
            <a:endParaRPr lang="zh-HK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810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內容版面配置區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361447"/>
              </p:ext>
            </p:extLst>
          </p:nvPr>
        </p:nvGraphicFramePr>
        <p:xfrm>
          <a:off x="505096" y="1600201"/>
          <a:ext cx="8181703" cy="431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家長眼中的家庭快樂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程度</a:t>
            </a:r>
            <a:endParaRPr lang="zh-HK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11</a:t>
            </a:fld>
            <a:endParaRPr lang="zh-HK" altLang="en-US"/>
          </a:p>
        </p:txBody>
      </p:sp>
      <p:cxnSp>
        <p:nvCxnSpPr>
          <p:cNvPr id="12" name="直線接點 11"/>
          <p:cNvCxnSpPr/>
          <p:nvPr/>
        </p:nvCxnSpPr>
        <p:spPr>
          <a:xfrm>
            <a:off x="4932040" y="2348880"/>
            <a:ext cx="53720" cy="324950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圖說文字 12"/>
          <p:cNvSpPr/>
          <p:nvPr/>
        </p:nvSpPr>
        <p:spPr>
          <a:xfrm>
            <a:off x="2195736" y="2060848"/>
            <a:ext cx="1872208" cy="838350"/>
          </a:xfrm>
          <a:prstGeom prst="wedgeRectCallout">
            <a:avLst>
              <a:gd name="adj1" fmla="val 95088"/>
              <a:gd name="adj2" fmla="val -191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家庭的快樂</a:t>
            </a:r>
            <a:r>
              <a:rPr lang="zh-TW" altLang="en-US" sz="1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程度評分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74.9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</a:t>
            </a:r>
            <a:endParaRPr lang="en-US" altLang="zh-TW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81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家庭崗位與快樂程度</a:t>
            </a:r>
            <a:endParaRPr lang="zh-HK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728785"/>
              </p:ext>
            </p:extLst>
          </p:nvPr>
        </p:nvGraphicFramePr>
        <p:xfrm>
          <a:off x="1923535" y="2868827"/>
          <a:ext cx="4690866" cy="274459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656712"/>
                <a:gridCol w="1067157"/>
                <a:gridCol w="1067157"/>
                <a:gridCol w="949920"/>
                <a:gridCol w="949920"/>
              </a:tblGrid>
              <a:tr h="841911"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HK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806" marR="4806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個人快樂</a:t>
                      </a:r>
                      <a:endParaRPr lang="zh-HK" altLang="en-US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差距</a:t>
                      </a:r>
                      <a:endParaRPr lang="zh-HK" altLang="en-US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家庭快樂</a:t>
                      </a:r>
                      <a:endParaRPr lang="zh-HK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差距</a:t>
                      </a:r>
                      <a:endParaRPr lang="zh-HK" altLang="en-US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63870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父親</a:t>
                      </a:r>
                      <a:endParaRPr lang="en-US" altLang="zh-TW" sz="1800" b="1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71.6</a:t>
                      </a:r>
                      <a:endParaRPr lang="zh-HK" altLang="en-US" dirty="0"/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-0.6</a:t>
                      </a:r>
                      <a:endParaRPr lang="zh-HK" alt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74.1</a:t>
                      </a:r>
                      <a:endParaRPr lang="zh-HK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rgbClr val="FF0000"/>
                          </a:solidFill>
                        </a:rPr>
                        <a:t>-0.8</a:t>
                      </a:r>
                      <a:endParaRPr lang="zh-HK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852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母親</a:t>
                      </a:r>
                      <a:endParaRPr lang="en-US" altLang="zh-TW" sz="1800" b="1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72.7</a:t>
                      </a:r>
                      <a:endParaRPr lang="zh-HK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+0.5</a:t>
                      </a:r>
                      <a:endParaRPr lang="zh-HK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75.4</a:t>
                      </a:r>
                      <a:endParaRPr lang="zh-HK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+0.5</a:t>
                      </a:r>
                      <a:endParaRPr lang="zh-HK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1960">
                <a:tc>
                  <a:txBody>
                    <a:bodyPr/>
                    <a:lstStyle/>
                    <a:p>
                      <a:pPr algn="l" fontAlgn="t"/>
                      <a:r>
                        <a:rPr lang="zh-HK" altLang="en-US" sz="18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總數</a:t>
                      </a:r>
                      <a:endParaRPr lang="zh-HK" alt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72.2</a:t>
                      </a:r>
                      <a:endParaRPr lang="zh-HK" altLang="en-US" b="1" dirty="0"/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b="1" dirty="0"/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74.9</a:t>
                      </a:r>
                      <a:endParaRPr lang="zh-HK" altLang="en-US" b="1" dirty="0"/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6672648" y="2885303"/>
            <a:ext cx="1972962" cy="4525963"/>
          </a:xfrm>
        </p:spPr>
        <p:txBody>
          <a:bodyPr/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母親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感到的個人及家庭快樂程度也比父親高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分及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分。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B2744-FCE2-4A22-A700-CF2DF6CAE02E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45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8626" y="280086"/>
            <a:ext cx="7246723" cy="1410603"/>
          </a:xfrm>
        </p:spPr>
        <p:txBody>
          <a:bodyPr/>
          <a:lstStyle/>
          <a:p>
            <a:r>
              <a:rPr lang="zh-TW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家長認為提升和減低</a:t>
            </a:r>
            <a:r>
              <a:rPr lang="en-US" altLang="zh-TW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「家庭快樂」的最重要因素</a:t>
            </a:r>
            <a:endParaRPr lang="zh-HK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13</a:t>
            </a:fld>
            <a:endParaRPr lang="zh-HK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505812"/>
              </p:ext>
            </p:extLst>
          </p:nvPr>
        </p:nvGraphicFramePr>
        <p:xfrm>
          <a:off x="457200" y="1628802"/>
          <a:ext cx="8075240" cy="3996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3139"/>
                <a:gridCol w="1334037"/>
                <a:gridCol w="1421990"/>
                <a:gridCol w="1370160"/>
                <a:gridCol w="1405914"/>
              </a:tblGrid>
              <a:tr h="685616">
                <a:tc rowSpan="2">
                  <a:txBody>
                    <a:bodyPr/>
                    <a:lstStyle/>
                    <a:p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7759" marR="57759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HK" sz="16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提升</a:t>
                      </a:r>
                      <a:endParaRPr lang="en-US" altLang="zh-TW" sz="160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HK" sz="16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「家庭快樂」的因素</a:t>
                      </a:r>
                      <a:endParaRPr lang="zh-TW" altLang="zh-HK" sz="16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HK" sz="16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減低</a:t>
                      </a:r>
                      <a:endParaRPr lang="en-US" altLang="zh-TW" sz="160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HK" sz="16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「家庭快樂」的因素</a:t>
                      </a:r>
                      <a:endParaRPr lang="zh-TW" altLang="zh-HK" sz="16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374902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人數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百份比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百份比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</a:tr>
              <a:tr h="367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自己快樂的程度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15.7%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11.8%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</a:tr>
              <a:tr h="373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夫妻相處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22.1%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24.1%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solidFill>
                      <a:srgbClr val="FFFFCC"/>
                    </a:solidFill>
                  </a:tcPr>
                </a:tc>
              </a:tr>
              <a:tr h="257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與孩子相處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34.1%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13.3%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0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家庭的經濟環境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125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25.1%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41.8%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3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學校／教育制度的配合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0.4%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3.4%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7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社會環境及氣氛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2.2%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5.4%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</a:tr>
              <a:tr h="349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0.4%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0.2%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</a:tr>
              <a:tr h="457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總數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498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100.0%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100.0%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4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8584" y="274638"/>
            <a:ext cx="7763896" cy="1143000"/>
          </a:xfrm>
        </p:spPr>
        <p:txBody>
          <a:bodyPr/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家庭快樂程度與家庭月入：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有微弱相關性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B2744-FCE2-4A22-A700-CF2DF6CAE02E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216432"/>
              </p:ext>
            </p:extLst>
          </p:nvPr>
        </p:nvGraphicFramePr>
        <p:xfrm>
          <a:off x="395534" y="1340768"/>
          <a:ext cx="8136907" cy="46085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989"/>
                <a:gridCol w="1891692"/>
                <a:gridCol w="1975739"/>
                <a:gridCol w="1204915"/>
                <a:gridCol w="1520216"/>
                <a:gridCol w="1066356"/>
              </a:tblGrid>
              <a:tr h="353849">
                <a:tc rowSpan="2" gridSpan="2">
                  <a:txBody>
                    <a:bodyPr/>
                    <a:lstStyle/>
                    <a:p>
                      <a:endParaRPr lang="zh-TW" sz="1200" kern="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18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家庭快樂程度</a:t>
                      </a:r>
                      <a:r>
                        <a:rPr lang="zh-TW" altLang="en-US" sz="18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altLang="zh-HK" sz="18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(0-100)</a:t>
                      </a:r>
                      <a:endParaRPr lang="zh-TW" altLang="zh-HK" sz="1800" b="1" kern="1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1030698">
                <a:tc gridSpan="2"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bg1"/>
                          </a:solidFill>
                          <a:effectLst/>
                        </a:rPr>
                        <a:t>最不快樂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</a:rPr>
                        <a:t>&lt;=62.3</a:t>
                      </a:r>
                      <a:endParaRPr lang="zh-TW" sz="1800" b="1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普通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62.4-87.5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最快樂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86.6+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合計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770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bg1"/>
                          </a:solidFill>
                          <a:effectLst/>
                        </a:rPr>
                        <a:t>家庭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bg1"/>
                          </a:solidFill>
                          <a:effectLst/>
                        </a:rPr>
                        <a:t>月入</a:t>
                      </a:r>
                      <a:endParaRPr lang="zh-TW" sz="1800" b="1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bg1"/>
                          </a:solidFill>
                          <a:effectLst/>
                        </a:rPr>
                        <a:t>低收入組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</a:rPr>
                        <a:t>(2</a:t>
                      </a:r>
                      <a:r>
                        <a:rPr lang="zh-TW" sz="1800" b="1" kern="100">
                          <a:solidFill>
                            <a:schemeClr val="bg1"/>
                          </a:solidFill>
                          <a:effectLst/>
                        </a:rPr>
                        <a:t>萬以下</a:t>
                      </a: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zh-TW" sz="1800" b="1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12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16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770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bg1"/>
                          </a:solidFill>
                          <a:effectLst/>
                        </a:rPr>
                        <a:t>中收入組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</a:rPr>
                        <a:t>(2-4</a:t>
                      </a:r>
                      <a:r>
                        <a:rPr lang="zh-TW" sz="1800" b="1" kern="100">
                          <a:solidFill>
                            <a:schemeClr val="bg1"/>
                          </a:solidFill>
                          <a:effectLst/>
                        </a:rPr>
                        <a:t>萬</a:t>
                      </a: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zh-TW" sz="1800" b="1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38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12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26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216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770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高收入組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(4</a:t>
                      </a: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萬以上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18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124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33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175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1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合計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68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337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62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422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77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兩者</a:t>
                      </a:r>
                      <a:r>
                        <a:rPr lang="zh-TW" altLang="en-US" sz="1200" b="1" u="sng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有微弱相關性</a:t>
                      </a:r>
                      <a:r>
                        <a:rPr lang="zh-TW" altLang="en-US" sz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，統計上的</a:t>
                      </a:r>
                      <a:r>
                        <a:rPr lang="zh-TW" altLang="en-US" sz="1200" b="1" u="sng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差異顯著</a:t>
                      </a:r>
                      <a:endParaRPr lang="en-US" sz="1200" kern="1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Pearson‘s </a:t>
                      </a:r>
                      <a:r>
                        <a:rPr lang="en-US" sz="1200" kern="100" dirty="0">
                          <a:effectLst/>
                        </a:rPr>
                        <a:t>R = 0.182, Sig. 0.000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Spearman Correlation = 0.176, Sig. 0.000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4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3458765"/>
          </a:xfrm>
        </p:spPr>
        <p:txBody>
          <a:bodyPr/>
          <a:lstStyle/>
          <a:p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第三部份： 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每天和子女相處的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狀況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124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者平均</a:t>
            </a:r>
            <a:r>
              <a:rPr lang="zh-TW" alt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每天</a:t>
            </a:r>
            <a:r>
              <a:rPr lang="zh-TW" alt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陪伴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子女的時間</a:t>
            </a:r>
            <a:endParaRPr lang="zh-HK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內容版面配置區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468150"/>
              </p:ext>
            </p:extLst>
          </p:nvPr>
        </p:nvGraphicFramePr>
        <p:xfrm>
          <a:off x="457200" y="1600201"/>
          <a:ext cx="8229600" cy="4061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16</a:t>
            </a:fld>
            <a:endParaRPr lang="zh-HK" altLang="en-US" dirty="0"/>
          </a:p>
        </p:txBody>
      </p:sp>
      <p:sp>
        <p:nvSpPr>
          <p:cNvPr id="16" name="矩形圖說文字 15"/>
          <p:cNvSpPr/>
          <p:nvPr/>
        </p:nvSpPr>
        <p:spPr>
          <a:xfrm>
            <a:off x="5364088" y="2309856"/>
            <a:ext cx="1352263" cy="612217"/>
          </a:xfrm>
          <a:prstGeom prst="wedgeRectCallout">
            <a:avLst>
              <a:gd name="adj1" fmla="val -69937"/>
              <a:gd name="adj2" fmla="val 8775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平均陪伴時間 </a:t>
            </a:r>
            <a:r>
              <a:rPr lang="en-US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254.2</a:t>
            </a:r>
            <a:r>
              <a:rPr lang="zh-TW" altLang="en-US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分鐘</a:t>
            </a:r>
            <a:endParaRPr lang="en-US" altLang="zh-TW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5" name="直線接點 24"/>
          <p:cNvCxnSpPr/>
          <p:nvPr/>
        </p:nvCxnSpPr>
        <p:spPr>
          <a:xfrm>
            <a:off x="5004048" y="2097603"/>
            <a:ext cx="20847" cy="31054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457200" y="5476582"/>
            <a:ext cx="843528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陪伴時間</a:t>
            </a:r>
            <a:r>
              <a:rPr lang="zh-TW" altLang="en-US" b="1" dirty="0">
                <a:solidFill>
                  <a:srgbClr val="FF0000"/>
                </a:solidFill>
              </a:rPr>
              <a:t>：</a:t>
            </a:r>
            <a:r>
              <a:rPr lang="zh-TW" altLang="zh-HK" b="1" dirty="0" smtClean="0">
                <a:solidFill>
                  <a:srgbClr val="FF0000"/>
                </a:solidFill>
              </a:rPr>
              <a:t>在</a:t>
            </a:r>
            <a:r>
              <a:rPr lang="zh-TW" altLang="zh-HK" b="1" dirty="0">
                <a:solidFill>
                  <a:srgbClr val="FF0000"/>
                </a:solidFill>
              </a:rPr>
              <a:t>同一空間內，彼此能面對面的看到對方</a:t>
            </a:r>
            <a:r>
              <a:rPr lang="zh-TW" altLang="zh-HK" b="1" dirty="0" smtClean="0">
                <a:solidFill>
                  <a:srgbClr val="FF0000"/>
                </a:solidFill>
              </a:rPr>
              <a:t>，電話</a:t>
            </a:r>
            <a:r>
              <a:rPr lang="zh-TW" altLang="zh-HK" b="1" dirty="0">
                <a:solidFill>
                  <a:srgbClr val="FF0000"/>
                </a:solidFill>
              </a:rPr>
              <a:t>或訊息溝通不計算</a:t>
            </a:r>
            <a:r>
              <a:rPr lang="zh-TW" altLang="zh-HK" b="1" dirty="0" smtClean="0">
                <a:solidFill>
                  <a:srgbClr val="FF0000"/>
                </a:solidFill>
              </a:rPr>
              <a:t>在內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者平均</a:t>
            </a:r>
            <a:r>
              <a:rPr lang="zh-TW" altLang="en-US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每天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子女</a:t>
            </a:r>
            <a:r>
              <a:rPr lang="zh-TW" alt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溝通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 </a:t>
            </a:r>
            <a:endParaRPr lang="zh-HK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1" name="內容版面配置區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077389"/>
              </p:ext>
            </p:extLst>
          </p:nvPr>
        </p:nvGraphicFramePr>
        <p:xfrm>
          <a:off x="457200" y="1690689"/>
          <a:ext cx="8229600" cy="390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17</a:t>
            </a:fld>
            <a:endParaRPr lang="zh-HK" altLang="en-US" dirty="0"/>
          </a:p>
        </p:txBody>
      </p:sp>
      <p:sp>
        <p:nvSpPr>
          <p:cNvPr id="16" name="矩形圖說文字 15"/>
          <p:cNvSpPr/>
          <p:nvPr/>
        </p:nvSpPr>
        <p:spPr>
          <a:xfrm>
            <a:off x="4999213" y="2348880"/>
            <a:ext cx="1410775" cy="499424"/>
          </a:xfrm>
          <a:prstGeom prst="wedgeRectCallout">
            <a:avLst>
              <a:gd name="adj1" fmla="val -60952"/>
              <a:gd name="adj2" fmla="val 97502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平均溝通時間 </a:t>
            </a:r>
            <a:r>
              <a:rPr lang="en-US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106.9</a:t>
            </a:r>
            <a:r>
              <a:rPr lang="zh-TW" altLang="en-US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分鐘</a:t>
            </a:r>
            <a:endParaRPr lang="en-US" altLang="zh-TW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5" name="直線接點 24"/>
          <p:cNvCxnSpPr/>
          <p:nvPr/>
        </p:nvCxnSpPr>
        <p:spPr>
          <a:xfrm>
            <a:off x="4860032" y="2132856"/>
            <a:ext cx="0" cy="272751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57200" y="5325876"/>
            <a:ext cx="843528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溝通時間：</a:t>
            </a:r>
            <a:r>
              <a:rPr lang="zh-TW" altLang="zh-HK" b="1" dirty="0">
                <a:solidFill>
                  <a:srgbClr val="FF0000"/>
                </a:solidFill>
              </a:rPr>
              <a:t>包括單向和雙向的溝通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子女的主要照顧者</a:t>
            </a:r>
            <a:endParaRPr lang="zh-HK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75785" y="1690689"/>
            <a:ext cx="3886200" cy="4351338"/>
          </a:xfrm>
        </p:spPr>
        <p:txBody>
          <a:bodyPr/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被訪家庭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戶，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共有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769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名子女；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平均每戶子女數目：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1.54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逾六成受訪者表示子女主要由自己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配偶照顧，由祖父母照顧的則佔約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18</a:t>
            </a:fld>
            <a:endParaRPr lang="zh-HK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1182338"/>
              </p:ext>
            </p:extLst>
          </p:nvPr>
        </p:nvGraphicFramePr>
        <p:xfrm>
          <a:off x="4761985" y="1546956"/>
          <a:ext cx="4040659" cy="4495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46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家長快樂程度和</a:t>
            </a:r>
            <a:r>
              <a:rPr lang="zh-TW" altLang="en-US" sz="3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en-US" sz="36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照顧安排的</a:t>
            </a:r>
            <a:r>
              <a:rPr lang="zh-TW" altLang="en-US" sz="3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關係</a:t>
            </a:r>
            <a:endParaRPr lang="zh-HK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19</a:t>
            </a:fld>
            <a:endParaRPr lang="zh-HK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53603" y="5733256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 以第一名子女的照顧者分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414975"/>
              </p:ext>
            </p:extLst>
          </p:nvPr>
        </p:nvGraphicFramePr>
        <p:xfrm>
          <a:off x="899591" y="1917406"/>
          <a:ext cx="7413225" cy="331608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05842"/>
                <a:gridCol w="2105574"/>
                <a:gridCol w="1901809"/>
              </a:tblGrid>
              <a:tr h="709493">
                <a:tc>
                  <a:txBody>
                    <a:bodyPr/>
                    <a:lstStyle/>
                    <a:p>
                      <a:pPr algn="l" fontAlgn="ctr"/>
                      <a:r>
                        <a:rPr lang="zh-HK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HK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自己的快樂程度</a:t>
                      </a:r>
                      <a:endParaRPr lang="zh-TW" altLang="en-US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家庭快樂程度</a:t>
                      </a:r>
                      <a:endParaRPr lang="zh-TW" altLang="en-US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81940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自己</a:t>
                      </a:r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或配偶</a:t>
                      </a:r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照顧*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</a:rPr>
                        <a:t>74.1</a:t>
                      </a:r>
                      <a:endParaRPr lang="zh-HK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76.1</a:t>
                      </a:r>
                      <a:endParaRPr lang="en-US" altLang="zh-HK" sz="2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874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HK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祖父母照顧</a:t>
                      </a:r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 </a:t>
                      </a:r>
                      <a:endParaRPr lang="zh-HK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</a:rPr>
                        <a:t>71.0</a:t>
                      </a:r>
                      <a:endParaRPr lang="zh-HK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74.7</a:t>
                      </a:r>
                      <a:endParaRPr lang="en-US" altLang="zh-HK" sz="2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484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外</a:t>
                      </a:r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傭或其他人</a:t>
                      </a:r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照顧*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</a:rPr>
                        <a:t>67.4</a:t>
                      </a:r>
                      <a:endParaRPr lang="zh-HK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71.0</a:t>
                      </a:r>
                      <a:endParaRPr lang="en-US" altLang="zh-HK" sz="2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30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研究背景</a:t>
            </a:r>
            <a:endParaRPr lang="zh-HK" alt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56950" y="1690689"/>
            <a:ext cx="7477383" cy="4445085"/>
          </a:xfrm>
        </p:spPr>
        <p:txBody>
          <a:bodyPr/>
          <a:lstStyle/>
          <a:p>
            <a:r>
              <a:rPr lang="zh-TW" alt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基督教</a:t>
            </a:r>
            <a:r>
              <a:rPr lang="zh-TW" altLang="en-US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香港信義</a:t>
            </a:r>
            <a:r>
              <a:rPr lang="zh-TW" alt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會社會服務部一直強調</a:t>
            </a:r>
            <a:r>
              <a:rPr lang="zh-TW" altLang="zh-HK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循</a:t>
            </a:r>
            <a:r>
              <a:rPr lang="zh-TW" altLang="zh-HK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證為本</a:t>
            </a:r>
            <a:r>
              <a:rPr lang="zh-TW" altLang="zh-HK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服務</a:t>
            </a:r>
            <a:r>
              <a:rPr lang="zh-TW" alt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決心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</a:t>
            </a:r>
            <a:r>
              <a:rPr lang="zh-TW" altLang="zh-HK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為提升服務質素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</a:t>
            </a:r>
            <a:r>
              <a:rPr lang="zh-TW" alt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本會近年大力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推動</a:t>
            </a:r>
            <a:r>
              <a:rPr lang="zh-TW" altLang="zh-HK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有關「快樂家庭」的研究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</a:t>
            </a:r>
            <a:r>
              <a:rPr lang="zh-TW" alt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藉此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增加機構</a:t>
            </a:r>
            <a:r>
              <a:rPr lang="zh-TW" altLang="zh-HK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和服務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團隊對香港家庭現況的</a:t>
            </a:r>
            <a:r>
              <a:rPr lang="zh-TW" altLang="zh-HK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了解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</a:t>
            </a:r>
            <a:r>
              <a:rPr lang="zh-TW" alt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並以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研究</a:t>
            </a:r>
            <a:r>
              <a:rPr lang="zh-TW" altLang="zh-HK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結果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指導</a:t>
            </a:r>
            <a:r>
              <a:rPr lang="zh-TW" altLang="en-US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服務</a:t>
            </a:r>
            <a:r>
              <a:rPr lang="zh-TW" altLang="zh-HK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改良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，提升</a:t>
            </a:r>
            <a:r>
              <a:rPr lang="zh-TW" altLang="zh-HK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香港家庭的福祉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。</a:t>
            </a:r>
            <a:endParaRPr lang="en-US" altLang="zh-TW" b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endParaRPr lang="en-US" altLang="zh-TW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是次調查問卷由</a:t>
            </a:r>
            <a:r>
              <a:rPr lang="zh-TW" altLang="en-US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信義</a:t>
            </a:r>
            <a:r>
              <a:rPr lang="zh-TW" alt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會負責設計及數據分析 </a:t>
            </a:r>
            <a:r>
              <a:rPr lang="en-US" altLang="zh-TW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</a:t>
            </a:r>
            <a:r>
              <a:rPr lang="zh-TW" alt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而香港</a:t>
            </a:r>
            <a:r>
              <a:rPr lang="zh-TW" altLang="en-US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大學屬下</a:t>
            </a:r>
            <a:r>
              <a:rPr lang="zh-TW" altLang="en-US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政策</a:t>
            </a:r>
            <a:r>
              <a:rPr lang="zh-TW" altLang="en-US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二十一</a:t>
            </a:r>
            <a:r>
              <a:rPr lang="zh-TW" alt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則負責數據收集</a:t>
            </a:r>
            <a:r>
              <a:rPr lang="en-US" altLang="zh-TW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。</a:t>
            </a:r>
            <a:endParaRPr lang="zh-HK" altLang="en-US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endParaRPr lang="en-US" altLang="zh-TW" sz="2400" dirty="0" smtClean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81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90007" y="886620"/>
            <a:ext cx="7391528" cy="2852737"/>
          </a:xfrm>
        </p:spPr>
        <p:txBody>
          <a:bodyPr/>
          <a:lstStyle/>
          <a:p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第四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部份： 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提升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家庭快樂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三大支柱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1390007" y="4726707"/>
            <a:ext cx="7753993" cy="716434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快樂由自己做起、快樂技巧學習、營造快樂環境</a:t>
            </a:r>
            <a:endParaRPr lang="zh-HK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180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84627" y="251732"/>
            <a:ext cx="6120680" cy="936103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「快樂家庭」的三大支柱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939210"/>
              </p:ext>
            </p:extLst>
          </p:nvPr>
        </p:nvGraphicFramePr>
        <p:xfrm>
          <a:off x="0" y="1340768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六邊形 3"/>
          <p:cNvSpPr/>
          <p:nvPr/>
        </p:nvSpPr>
        <p:spPr>
          <a:xfrm>
            <a:off x="6465755" y="2204864"/>
            <a:ext cx="266485" cy="229676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8"/>
            <a:stretch>
              <a:fillRect/>
            </a:stretch>
          </a:blip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群組 4"/>
          <p:cNvGrpSpPr/>
          <p:nvPr/>
        </p:nvGrpSpPr>
        <p:grpSpPr>
          <a:xfrm>
            <a:off x="1259632" y="1967467"/>
            <a:ext cx="1149231" cy="970020"/>
            <a:chOff x="1205827" y="2703846"/>
            <a:chExt cx="1552102" cy="1332526"/>
          </a:xfrm>
          <a:solidFill>
            <a:srgbClr val="99CCFF"/>
          </a:solidFill>
        </p:grpSpPr>
        <p:sp>
          <p:nvSpPr>
            <p:cNvPr id="17" name="六邊形 16"/>
            <p:cNvSpPr/>
            <p:nvPr/>
          </p:nvSpPr>
          <p:spPr>
            <a:xfrm>
              <a:off x="1205827" y="2703846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六邊形 4"/>
            <p:cNvSpPr/>
            <p:nvPr/>
          </p:nvSpPr>
          <p:spPr>
            <a:xfrm>
              <a:off x="1446213" y="2910224"/>
              <a:ext cx="1071329" cy="919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互助</a:t>
              </a:r>
              <a:endParaRPr lang="zh-HK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2195736" y="1412776"/>
            <a:ext cx="1149231" cy="970020"/>
            <a:chOff x="2440327" y="1920842"/>
            <a:chExt cx="1552102" cy="1332526"/>
          </a:xfrm>
          <a:solidFill>
            <a:srgbClr val="00B0F0"/>
          </a:solidFill>
        </p:grpSpPr>
        <p:sp>
          <p:nvSpPr>
            <p:cNvPr id="15" name="六邊形 14"/>
            <p:cNvSpPr/>
            <p:nvPr/>
          </p:nvSpPr>
          <p:spPr>
            <a:xfrm>
              <a:off x="2440327" y="1920842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六邊形 6"/>
            <p:cNvSpPr/>
            <p:nvPr/>
          </p:nvSpPr>
          <p:spPr>
            <a:xfrm>
              <a:off x="2680714" y="2169301"/>
              <a:ext cx="1071330" cy="919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溝通</a:t>
              </a:r>
              <a:endParaRPr lang="zh-HK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5799033" y="5003160"/>
            <a:ext cx="1149231" cy="970020"/>
            <a:chOff x="3775169" y="1227675"/>
            <a:chExt cx="1552102" cy="1332526"/>
          </a:xfrm>
          <a:solidFill>
            <a:srgbClr val="99FFCC"/>
          </a:solidFill>
        </p:grpSpPr>
        <p:sp>
          <p:nvSpPr>
            <p:cNvPr id="13" name="六邊形 12"/>
            <p:cNvSpPr/>
            <p:nvPr/>
          </p:nvSpPr>
          <p:spPr>
            <a:xfrm>
              <a:off x="3775169" y="1227675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六邊形 8"/>
            <p:cNvSpPr/>
            <p:nvPr/>
          </p:nvSpPr>
          <p:spPr>
            <a:xfrm>
              <a:off x="4015555" y="1434053"/>
              <a:ext cx="1071330" cy="91977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責任</a:t>
              </a:r>
              <a:endParaRPr lang="zh-HK" altLang="en-US" sz="2400" b="1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821917" y="5524328"/>
            <a:ext cx="1149231" cy="970020"/>
            <a:chOff x="5110833" y="503777"/>
            <a:chExt cx="1552102" cy="1332526"/>
          </a:xfrm>
          <a:solidFill>
            <a:srgbClr val="92D050"/>
          </a:solidFill>
        </p:grpSpPr>
        <p:sp>
          <p:nvSpPr>
            <p:cNvPr id="11" name="六邊形 10"/>
            <p:cNvSpPr/>
            <p:nvPr/>
          </p:nvSpPr>
          <p:spPr>
            <a:xfrm>
              <a:off x="5110833" y="503777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六邊形 10"/>
            <p:cNvSpPr/>
            <p:nvPr/>
          </p:nvSpPr>
          <p:spPr>
            <a:xfrm>
              <a:off x="5351219" y="710155"/>
              <a:ext cx="1071330" cy="919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內聚</a:t>
              </a:r>
              <a:endParaRPr lang="zh-HK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" name="流程圖: 程序 18"/>
          <p:cNvSpPr/>
          <p:nvPr/>
        </p:nvSpPr>
        <p:spPr>
          <a:xfrm>
            <a:off x="6627698" y="964054"/>
            <a:ext cx="2343157" cy="110478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家庭快樂的多元迴歸分析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R=0.754</a:t>
            </a:r>
          </a:p>
          <a:p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 Square=0.569</a:t>
            </a:r>
          </a:p>
          <a:p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Adjusted R Square=0.555</a:t>
            </a:r>
            <a:endParaRPr lang="zh-HK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4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4824" y="1700808"/>
            <a:ext cx="4014351" cy="345620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47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被訪者本人和家庭快樂程度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half" idx="1"/>
          </p:nvPr>
        </p:nvGraphicFramePr>
        <p:xfrm>
          <a:off x="457216" y="1453054"/>
          <a:ext cx="3898759" cy="4568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4225"/>
                <a:gridCol w="1102267"/>
                <a:gridCol w="1102267"/>
              </a:tblGrid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快樂程度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0-20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21-40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1.0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41-60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11.8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61-80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297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59.6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81-100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137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27.5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没有回應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0.4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498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內容版面配置區 8"/>
          <p:cNvGraphicFramePr>
            <a:graphicFrameLocks noGrp="1"/>
          </p:cNvGraphicFramePr>
          <p:nvPr>
            <p:ph sz="half" idx="2"/>
          </p:nvPr>
        </p:nvGraphicFramePr>
        <p:xfrm>
          <a:off x="4716016" y="1468274"/>
          <a:ext cx="3816424" cy="4553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5863"/>
                <a:gridCol w="1140441"/>
                <a:gridCol w="1080120"/>
              </a:tblGrid>
              <a:tr h="53449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家庭快樂程度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</a:tr>
              <a:tr h="57407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0-20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407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21-40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407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41-60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13.1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407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61-80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54.4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407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81-100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32.1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407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没有回應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0.4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407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498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062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家庭快樂</a:t>
            </a:r>
            <a:r>
              <a:rPr lang="zh-TW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程度與個人快樂程度的關係</a:t>
            </a:r>
            <a:endParaRPr lang="zh-HK" altLang="en-US" sz="36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B2744-FCE2-4A22-A700-CF2DF6CAE02E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015716"/>
              </p:ext>
            </p:extLst>
          </p:nvPr>
        </p:nvGraphicFramePr>
        <p:xfrm>
          <a:off x="457196" y="1268758"/>
          <a:ext cx="8147252" cy="5297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941"/>
                <a:gridCol w="2161598"/>
                <a:gridCol w="1189006"/>
                <a:gridCol w="1307906"/>
                <a:gridCol w="1581797"/>
                <a:gridCol w="1170004"/>
              </a:tblGrid>
              <a:tr h="417304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</a:rPr>
                        <a:t>個人快樂程度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689252"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vert="eaVert" anchor="ctr">
                    <a:lnL w="12700" cmpd="sng">
                      <a:noFill/>
                    </a:lnL>
                    <a:solidFill>
                      <a:srgbClr val="7030A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lnT w="38100" cmpd="sng">
                      <a:noFill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0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最不快樂</a:t>
                      </a:r>
                      <a:endParaRPr lang="zh-TW" altLang="zh-HK" sz="2000" b="1" kern="1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0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普通</a:t>
                      </a:r>
                      <a:endParaRPr lang="zh-TW" altLang="zh-HK" sz="2000" b="1" kern="1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0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最快樂</a:t>
                      </a:r>
                      <a:endParaRPr lang="zh-TW" altLang="zh-HK" sz="2000" b="1" kern="1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小計</a:t>
                      </a:r>
                      <a:endParaRPr lang="zh-TW" altLang="zh-HK" sz="2000" b="1" kern="1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8925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</a:rPr>
                        <a:t>家庭快樂程度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vert="eaVert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</a:rPr>
                        <a:t>最不快樂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36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49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85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7702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</a:rPr>
                        <a:t>普通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319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14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335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7702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</a:rPr>
                        <a:t>最快樂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23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57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80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01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</a:rPr>
                        <a:t>小計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38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391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71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500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6392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兩者</a:t>
                      </a:r>
                      <a:r>
                        <a:rPr lang="zh-TW" altLang="en-US" sz="2000" b="1" u="sng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相關性甚高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，統計上的</a:t>
                      </a:r>
                      <a:r>
                        <a:rPr lang="zh-TW" altLang="en-US" sz="2000" b="1" u="sng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差異顯著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，個人是否快樂，很可能是影響家庭快樂的最主要因素</a:t>
                      </a:r>
                      <a:endParaRPr lang="en-US" sz="20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Spearman 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Correlation 0.702, sig 0.000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Pearson’s R 0.703. sig 0.000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6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203848" y="2564904"/>
            <a:ext cx="2866222" cy="2421341"/>
            <a:chOff x="1970204" y="1080120"/>
            <a:chExt cx="2276061" cy="1962362"/>
          </a:xfrm>
        </p:grpSpPr>
        <p:sp>
          <p:nvSpPr>
            <p:cNvPr id="3" name="六邊形 2"/>
            <p:cNvSpPr/>
            <p:nvPr/>
          </p:nvSpPr>
          <p:spPr>
            <a:xfrm>
              <a:off x="1970204" y="1080120"/>
              <a:ext cx="2276061" cy="196236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90D5"/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六邊形 4"/>
            <p:cNvSpPr/>
            <p:nvPr/>
          </p:nvSpPr>
          <p:spPr>
            <a:xfrm>
              <a:off x="2323406" y="1384642"/>
              <a:ext cx="1569657" cy="1353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38100" rIns="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快樂</a:t>
              </a:r>
              <a:r>
                <a:rPr lang="zh-TW" sz="3000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技巧</a:t>
              </a:r>
              <a:endParaRPr lang="en-US" altLang="zh-TW" sz="3000" kern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endParaRPr lang="zh-HK" altLang="en-US" sz="30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2627784" y="2094271"/>
            <a:ext cx="1149231" cy="970020"/>
            <a:chOff x="1205827" y="2703846"/>
            <a:chExt cx="1552102" cy="1332526"/>
          </a:xfrm>
          <a:solidFill>
            <a:srgbClr val="99CCFF"/>
          </a:solidFill>
        </p:grpSpPr>
        <p:sp>
          <p:nvSpPr>
            <p:cNvPr id="6" name="六邊形 5"/>
            <p:cNvSpPr/>
            <p:nvPr/>
          </p:nvSpPr>
          <p:spPr>
            <a:xfrm>
              <a:off x="1205827" y="2703846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六邊形 4"/>
            <p:cNvSpPr/>
            <p:nvPr/>
          </p:nvSpPr>
          <p:spPr>
            <a:xfrm>
              <a:off x="1446213" y="2910224"/>
              <a:ext cx="1071329" cy="919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互助</a:t>
              </a:r>
              <a:endParaRPr lang="zh-HK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571156" y="1556792"/>
            <a:ext cx="1149231" cy="970020"/>
            <a:chOff x="2440327" y="1920842"/>
            <a:chExt cx="1552102" cy="1332526"/>
          </a:xfrm>
          <a:solidFill>
            <a:srgbClr val="00B0F0"/>
          </a:solidFill>
        </p:grpSpPr>
        <p:sp>
          <p:nvSpPr>
            <p:cNvPr id="9" name="六邊形 8"/>
            <p:cNvSpPr/>
            <p:nvPr/>
          </p:nvSpPr>
          <p:spPr>
            <a:xfrm>
              <a:off x="2440327" y="1920842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六邊形 6"/>
            <p:cNvSpPr/>
            <p:nvPr/>
          </p:nvSpPr>
          <p:spPr>
            <a:xfrm>
              <a:off x="2680714" y="2169301"/>
              <a:ext cx="1071330" cy="919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溝通</a:t>
              </a:r>
              <a:endParaRPr lang="zh-HK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9DD77-09A2-4033-8076-7668E2485DF3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08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圖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69658"/>
              </p:ext>
            </p:extLst>
          </p:nvPr>
        </p:nvGraphicFramePr>
        <p:xfrm>
          <a:off x="457200" y="1417638"/>
          <a:ext cx="8378680" cy="4539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快樂技巧學習</a:t>
            </a:r>
            <a:r>
              <a:rPr kumimoji="0"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0"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：互助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1705024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 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面臨危機時，我的家人能夠互相支持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</a:t>
            </a:r>
            <a:endParaRPr kumimoji="0"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1600" y="2889798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Q7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在我家，大部分日常在家庭出現的問題都能夠解夠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kumimoji="0"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600" y="4125360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Q11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我的家人會嘗試思考不同的方法，去解決困難的問題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kumimoji="0" lang="zh-HK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7792627" y="1957012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0.267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693843" y="3177184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0.209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693843" y="4504150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0.268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262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949163"/>
              </p:ext>
            </p:extLst>
          </p:nvPr>
        </p:nvGraphicFramePr>
        <p:xfrm>
          <a:off x="611560" y="1417638"/>
          <a:ext cx="8208912" cy="4675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快樂技巧學習</a:t>
            </a:r>
            <a:r>
              <a:rPr kumimoji="0"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0"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：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溝通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0976" y="1759249"/>
            <a:ext cx="6462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Q3 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家人會處理家庭成員的情緒問題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Sig.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0.000 R: 0.267</a:t>
            </a:r>
            <a:endParaRPr kumimoji="0"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34348" y="3015543"/>
            <a:ext cx="7038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Q5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在我家，父母不關心子女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(R)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0.008 R: 0.13</a:t>
            </a:r>
            <a:endParaRPr kumimoji="0"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99560" y="4316487"/>
            <a:ext cx="7038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Q12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家人之間能夠坦誠地表達自己的感受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Sig.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0.001 R: 0.155</a:t>
            </a:r>
            <a:endParaRPr kumimoji="0" lang="zh-HK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7659704" y="2109299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0.301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658954" y="3385735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0.103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0.021</a:t>
            </a:r>
            <a:endParaRPr lang="zh-HK" altLang="en-US" sz="1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658954" y="4797009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0.268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0.000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496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3089244" y="2132856"/>
            <a:ext cx="2620788" cy="2277325"/>
            <a:chOff x="3915856" y="2160242"/>
            <a:chExt cx="2276061" cy="1962362"/>
          </a:xfrm>
        </p:grpSpPr>
        <p:sp>
          <p:nvSpPr>
            <p:cNvPr id="5" name="六邊形 4"/>
            <p:cNvSpPr/>
            <p:nvPr/>
          </p:nvSpPr>
          <p:spPr>
            <a:xfrm>
              <a:off x="3915856" y="2160242"/>
              <a:ext cx="2276061" cy="196236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50"/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六邊形 4"/>
            <p:cNvSpPr/>
            <p:nvPr/>
          </p:nvSpPr>
          <p:spPr>
            <a:xfrm>
              <a:off x="4269058" y="2464764"/>
              <a:ext cx="1569657" cy="1353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38100" rIns="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3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營造快樂環境</a:t>
              </a: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5207471" y="3942185"/>
            <a:ext cx="1149231" cy="970020"/>
            <a:chOff x="3775169" y="1227675"/>
            <a:chExt cx="1552102" cy="1332526"/>
          </a:xfrm>
          <a:solidFill>
            <a:srgbClr val="99FFCC"/>
          </a:solidFill>
        </p:grpSpPr>
        <p:sp>
          <p:nvSpPr>
            <p:cNvPr id="8" name="六邊形 7"/>
            <p:cNvSpPr/>
            <p:nvPr/>
          </p:nvSpPr>
          <p:spPr>
            <a:xfrm>
              <a:off x="3775169" y="1227675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六邊形 8"/>
            <p:cNvSpPr/>
            <p:nvPr/>
          </p:nvSpPr>
          <p:spPr>
            <a:xfrm>
              <a:off x="4015555" y="1434053"/>
              <a:ext cx="1071330" cy="919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責任</a:t>
              </a:r>
              <a:endParaRPr lang="zh-HK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228995" y="4441176"/>
            <a:ext cx="1149231" cy="970020"/>
            <a:chOff x="5110833" y="503777"/>
            <a:chExt cx="1552102" cy="1332526"/>
          </a:xfrm>
          <a:solidFill>
            <a:srgbClr val="92D050"/>
          </a:solidFill>
        </p:grpSpPr>
        <p:sp>
          <p:nvSpPr>
            <p:cNvPr id="11" name="六邊形 10"/>
            <p:cNvSpPr/>
            <p:nvPr/>
          </p:nvSpPr>
          <p:spPr>
            <a:xfrm>
              <a:off x="5110833" y="503777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六邊形 10"/>
            <p:cNvSpPr/>
            <p:nvPr/>
          </p:nvSpPr>
          <p:spPr>
            <a:xfrm>
              <a:off x="5351219" y="710155"/>
              <a:ext cx="1071330" cy="919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內聚</a:t>
              </a:r>
              <a:endParaRPr lang="zh-HK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52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圖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573626"/>
              </p:ext>
            </p:extLst>
          </p:nvPr>
        </p:nvGraphicFramePr>
        <p:xfrm>
          <a:off x="611560" y="1484784"/>
          <a:ext cx="8280920" cy="460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營造環境</a:t>
            </a:r>
            <a:r>
              <a:rPr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：責任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3608" y="1692126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Q2 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在我家，家庭任務的分配有清晰界定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</a:t>
            </a:r>
          </a:p>
        </p:txBody>
      </p:sp>
      <p:sp>
        <p:nvSpPr>
          <p:cNvPr id="10" name="矩形 9"/>
          <p:cNvSpPr/>
          <p:nvPr/>
        </p:nvSpPr>
        <p:spPr>
          <a:xfrm>
            <a:off x="1025022" y="2962394"/>
            <a:ext cx="7011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Q9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分配家庭責任的時候，家人之間會重視個別成員的意願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</a:t>
            </a:r>
          </a:p>
        </p:txBody>
      </p:sp>
      <p:sp>
        <p:nvSpPr>
          <p:cNvPr id="11" name="矩形 10"/>
          <p:cNvSpPr/>
          <p:nvPr/>
        </p:nvSpPr>
        <p:spPr>
          <a:xfrm>
            <a:off x="1043608" y="4269584"/>
            <a:ext cx="6003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Q10 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家人的相處並不融洽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(R) </a:t>
            </a:r>
            <a:endParaRPr kumimoji="0" lang="zh-HK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12" name="文字方塊 11"/>
          <p:cNvSpPr txBox="1"/>
          <p:nvPr/>
        </p:nvSpPr>
        <p:spPr>
          <a:xfrm>
            <a:off x="7618561" y="2017152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0.149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0.001</a:t>
            </a:r>
            <a:endParaRPr lang="zh-HK" altLang="en-US" sz="1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618561" y="3574405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0.263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658955" y="4908530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0.197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233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研究目標</a:t>
            </a:r>
            <a:endParaRPr lang="zh-HK" alt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99286" y="1690689"/>
            <a:ext cx="7364628" cy="4272090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zh-TW" altLang="zh-HK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探索</a:t>
            </a:r>
            <a:r>
              <a:rPr lang="zh-TW" altLang="zh-HK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香港家長眼中的家庭</a:t>
            </a:r>
            <a:r>
              <a:rPr lang="zh-TW" altLang="zh-HK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現況</a:t>
            </a:r>
            <a:r>
              <a:rPr lang="zh-TW" altLang="en-US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，包括</a:t>
            </a:r>
            <a:r>
              <a:rPr lang="zh-TW" altLang="zh-HK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功能及</a:t>
            </a:r>
            <a:r>
              <a:rPr lang="zh-TW" altLang="en-US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互動關係</a:t>
            </a:r>
            <a:r>
              <a:rPr lang="zh-TW" altLang="zh-HK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；</a:t>
            </a:r>
            <a:endParaRPr lang="zh-TW" altLang="zh-HK" sz="2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zh-HK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探討家庭現況與</a:t>
            </a:r>
            <a:r>
              <a:rPr lang="zh-TW" altLang="zh-HK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家庭</a:t>
            </a:r>
            <a:r>
              <a:rPr lang="zh-TW" altLang="en-US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快樂</a:t>
            </a:r>
            <a:r>
              <a:rPr lang="zh-TW" altLang="zh-HK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</a:t>
            </a:r>
            <a:r>
              <a:rPr lang="zh-TW" altLang="zh-HK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關係；</a:t>
            </a:r>
          </a:p>
          <a:p>
            <a:pPr marL="385763" indent="-385763">
              <a:buFont typeface="+mj-lt"/>
              <a:buAutoNum type="arabicPeriod"/>
            </a:pPr>
            <a:r>
              <a:rPr lang="zh-TW" altLang="zh-HK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從家庭研究的發現協助</a:t>
            </a:r>
            <a:r>
              <a:rPr lang="zh-TW" altLang="zh-HK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剪裁</a:t>
            </a:r>
            <a:r>
              <a:rPr lang="zh-TW" altLang="en-US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快樂</a:t>
            </a:r>
            <a:r>
              <a:rPr lang="zh-TW" altLang="zh-HK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家庭</a:t>
            </a:r>
            <a:r>
              <a:rPr lang="zh-TW" altLang="en-US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培育</a:t>
            </a:r>
            <a:r>
              <a:rPr lang="zh-TW" altLang="zh-HK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中心</a:t>
            </a:r>
            <a:r>
              <a:rPr lang="zh-TW" altLang="zh-HK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</a:t>
            </a:r>
            <a:r>
              <a:rPr lang="zh-TW" altLang="zh-HK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服務</a:t>
            </a:r>
            <a:r>
              <a:rPr lang="zh-TW" altLang="en-US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；</a:t>
            </a:r>
            <a:endParaRPr lang="en-US" altLang="zh-TW" sz="2800" b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定期作調查供持續研究及服務之用。</a:t>
            </a:r>
            <a:endParaRPr lang="zh-TW" altLang="zh-HK" sz="2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47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627254"/>
              </p:ext>
            </p:extLst>
          </p:nvPr>
        </p:nvGraphicFramePr>
        <p:xfrm>
          <a:off x="539552" y="1484784"/>
          <a:ext cx="82809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營造環境</a:t>
            </a:r>
            <a:r>
              <a:rPr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聚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9592" y="1816771"/>
            <a:ext cx="6537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Q4 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家庭成員彼此照顧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</a:t>
            </a:r>
          </a:p>
        </p:txBody>
      </p:sp>
      <p:sp>
        <p:nvSpPr>
          <p:cNvPr id="6" name="矩形 5"/>
          <p:cNvSpPr/>
          <p:nvPr/>
        </p:nvSpPr>
        <p:spPr>
          <a:xfrm>
            <a:off x="952775" y="3063788"/>
            <a:ext cx="58892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Q6 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家庭成員互相忍讓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</a:t>
            </a:r>
          </a:p>
        </p:txBody>
      </p:sp>
      <p:sp>
        <p:nvSpPr>
          <p:cNvPr id="7" name="矩形 6"/>
          <p:cNvSpPr/>
          <p:nvPr/>
        </p:nvSpPr>
        <p:spPr>
          <a:xfrm>
            <a:off x="978496" y="4310806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Q8 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家庭成員相親相愛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</a:t>
            </a:r>
            <a:endParaRPr kumimoji="0" lang="zh-HK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7658955" y="2233947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0.178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618561" y="3424118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0.240</a:t>
            </a:r>
          </a:p>
          <a:p>
            <a:pPr algn="r"/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0.000</a:t>
            </a:r>
            <a:endParaRPr lang="zh-HK" altLang="en-US" sz="1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658955" y="4543566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0.275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019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3384" y="175981"/>
            <a:ext cx="7228702" cy="83671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討論及建議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3886" y="1083847"/>
            <a:ext cx="7957693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HK" altLang="en-US" sz="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AutoNum type="arabicPeriod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研究是有代表性的全港抽樣調查，本會首次調查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香港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的快樂程度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個人及家庭快樂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分滿分計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平均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分數為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72.2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個人快樂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及 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74.9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家庭快樂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以後本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會將以相同架構持續評估香港的家庭狀況，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協助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設計及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剪裁服務，以提升支援家庭的力量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調查發現在被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訪者心目中，最重要的提升和減低「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家庭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 快樂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」的因素，最受重視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的包括：</a:t>
            </a:r>
            <a:r>
              <a:rPr lang="zh-TW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與</a:t>
            </a:r>
            <a:r>
              <a:rPr lang="zh-TW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孩子相處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en-US" altLang="zh-TW" sz="24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zh-TW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家庭</a:t>
            </a:r>
            <a:r>
              <a:rPr lang="zh-TW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的經濟環境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。而「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自己快樂的程度」約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只有 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一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成人覺得重要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。而經過分析後卻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發現，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「自己快樂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</a:t>
            </a:r>
            <a:endParaRPr lang="en-US" altLang="zh-TW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程度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」才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是提升家庭快樂最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重要的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因素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88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3403" y="387110"/>
            <a:ext cx="7782744" cy="608681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訪者表示「家庭的經濟環境」是減低家庭快樂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因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素，但在調查中發現，家庭收入與家庭</a:t>
            </a:r>
            <a:r>
              <a:rPr lang="zh-TW" altLang="en-US" sz="2400" smtClean="0">
                <a:latin typeface="標楷體" panose="03000509000000000000" pitchFamily="65" charset="-120"/>
                <a:ea typeface="標楷體" panose="03000509000000000000" pitchFamily="65" charset="-120"/>
              </a:rPr>
              <a:t>快樂程度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在統計上的差異是顯注的，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相關性較弱，可見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經濟因素只是被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訪者的「感覺上重要的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項目」</a:t>
            </a:r>
            <a:endParaRPr lang="en-US" altLang="zh-TW" sz="24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perceived impact)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研究顯示「快樂家庭」有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三大支柱及四項重要元素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本會按此架構，設計相關服務，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協助培育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快樂家庭：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快樂由自己做起</a:t>
            </a:r>
          </a:p>
          <a:p>
            <a:pPr marL="0" indent="0">
              <a:buNone/>
            </a:pP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快樂技巧學習 </a:t>
            </a:r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互助、溝通</a:t>
            </a:r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營造快樂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 </a:t>
            </a:r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責任、內聚</a:t>
            </a:r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2979539"/>
              </p:ext>
            </p:extLst>
          </p:nvPr>
        </p:nvGraphicFramePr>
        <p:xfrm>
          <a:off x="5724128" y="3369276"/>
          <a:ext cx="2664295" cy="397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38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7610" y="34676"/>
            <a:ext cx="6876341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b="1" dirty="0">
                <a:solidFill>
                  <a:srgbClr val="7030A0"/>
                </a:solidFill>
              </a:rPr>
              <a:t>全</a:t>
            </a:r>
            <a:r>
              <a:rPr lang="zh-TW" altLang="en-US" b="1" dirty="0" smtClean="0">
                <a:solidFill>
                  <a:srgbClr val="7030A0"/>
                </a:solidFill>
              </a:rPr>
              <a:t>港</a:t>
            </a:r>
            <a:r>
              <a:rPr lang="en-US" altLang="zh-TW" b="1" dirty="0" smtClean="0">
                <a:solidFill>
                  <a:srgbClr val="7030A0"/>
                </a:solidFill>
              </a:rPr>
              <a:t>#</a:t>
            </a:r>
            <a:r>
              <a:rPr lang="zh-TW" altLang="en-US" b="1" dirty="0" smtClean="0">
                <a:solidFill>
                  <a:srgbClr val="7030A0"/>
                </a:solidFill>
              </a:rPr>
              <a:t>快樂</a:t>
            </a:r>
            <a:r>
              <a:rPr lang="zh-TW" altLang="en-US" b="1" dirty="0">
                <a:solidFill>
                  <a:srgbClr val="7030A0"/>
                </a:solidFill>
              </a:rPr>
              <a:t>家庭</a:t>
            </a:r>
            <a:r>
              <a:rPr lang="zh-TW" altLang="en-US" b="1" dirty="0" smtClean="0">
                <a:solidFill>
                  <a:srgbClr val="7030A0"/>
                </a:solidFill>
              </a:rPr>
              <a:t>運動</a:t>
            </a: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13" y="1283258"/>
            <a:ext cx="4690864" cy="4525963"/>
          </a:xfrm>
        </p:spPr>
        <p:txBody>
          <a:bodyPr/>
          <a:lstStyle/>
          <a:p>
            <a:r>
              <a:rPr lang="zh-TW" altLang="en-US" b="1" dirty="0" smtClean="0"/>
              <a:t>增加</a:t>
            </a:r>
            <a:r>
              <a:rPr lang="zh-TW" altLang="en-US" b="1" dirty="0"/>
              <a:t>親子快樂時光，鞏固家庭內聚力。</a:t>
            </a:r>
          </a:p>
          <a:p>
            <a:r>
              <a:rPr lang="zh-TW" altLang="en-US" b="1" dirty="0" smtClean="0"/>
              <a:t>促進</a:t>
            </a:r>
            <a:r>
              <a:rPr lang="zh-TW" altLang="en-US" b="1" dirty="0"/>
              <a:t>孩子與父母間</a:t>
            </a:r>
            <a:r>
              <a:rPr lang="zh-TW" altLang="en-US" b="1" dirty="0" smtClean="0"/>
              <a:t>溝通，</a:t>
            </a:r>
            <a:r>
              <a:rPr lang="zh-TW" altLang="en-US" b="1" dirty="0"/>
              <a:t>共同建構快樂家庭。</a:t>
            </a:r>
          </a:p>
          <a:p>
            <a:r>
              <a:rPr lang="zh-TW" altLang="en-US" b="1" dirty="0" smtClean="0">
                <a:solidFill>
                  <a:srgbClr val="C00000"/>
                </a:solidFill>
              </a:rPr>
              <a:t>在</a:t>
            </a:r>
            <a:r>
              <a:rPr lang="zh-TW" altLang="en-US" b="1" dirty="0">
                <a:solidFill>
                  <a:srgbClr val="C00000"/>
                </a:solidFill>
              </a:rPr>
              <a:t>社會上營造及</a:t>
            </a:r>
            <a:r>
              <a:rPr lang="zh-TW" altLang="en-US" b="1" dirty="0" smtClean="0">
                <a:solidFill>
                  <a:srgbClr val="C00000"/>
                </a:solidFill>
              </a:rPr>
              <a:t>推廣快樂</a:t>
            </a:r>
            <a:r>
              <a:rPr lang="zh-TW" altLang="en-US" b="1" dirty="0">
                <a:solidFill>
                  <a:srgbClr val="C00000"/>
                </a:solidFill>
              </a:rPr>
              <a:t>家庭的正向文化</a:t>
            </a:r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087" y="1441622"/>
            <a:ext cx="2088232" cy="398001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998" y="2204864"/>
            <a:ext cx="1628571" cy="54285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441" y="3855543"/>
            <a:ext cx="1628571" cy="40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441" y="4257866"/>
            <a:ext cx="1619048" cy="93333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0188" y="2799871"/>
            <a:ext cx="1476190" cy="53333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6918" y="3384858"/>
            <a:ext cx="1628571" cy="43809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8"/>
          <a:srcRect l="23188" t="1491" b="-1"/>
          <a:stretch/>
        </p:blipFill>
        <p:spPr>
          <a:xfrm>
            <a:off x="1787611" y="4255543"/>
            <a:ext cx="4329476" cy="22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758808070"/>
              </p:ext>
            </p:extLst>
          </p:nvPr>
        </p:nvGraphicFramePr>
        <p:xfrm>
          <a:off x="1383957" y="164757"/>
          <a:ext cx="6999910" cy="129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854398"/>
              </p:ext>
            </p:extLst>
          </p:nvPr>
        </p:nvGraphicFramePr>
        <p:xfrm>
          <a:off x="628650" y="1825624"/>
          <a:ext cx="7886700" cy="4699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5119-8FBC-43AD-944B-939BE30132B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2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</a:rPr>
              <a:t>全</a:t>
            </a:r>
            <a:r>
              <a:rPr lang="zh-TW" altLang="en-US" dirty="0" smtClean="0">
                <a:solidFill>
                  <a:srgbClr val="7030A0"/>
                </a:solidFill>
              </a:rPr>
              <a:t>港</a:t>
            </a:r>
            <a:r>
              <a:rPr lang="en-US" altLang="zh-TW" dirty="0" smtClean="0">
                <a:solidFill>
                  <a:srgbClr val="7030A0"/>
                </a:solidFill>
              </a:rPr>
              <a:t>#</a:t>
            </a:r>
            <a:r>
              <a:rPr lang="zh-TW" altLang="en-US" dirty="0" smtClean="0">
                <a:solidFill>
                  <a:srgbClr val="7030A0"/>
                </a:solidFill>
              </a:rPr>
              <a:t>快樂</a:t>
            </a:r>
            <a:r>
              <a:rPr lang="zh-TW" altLang="en-US" dirty="0">
                <a:solidFill>
                  <a:srgbClr val="7030A0"/>
                </a:solidFill>
              </a:rPr>
              <a:t>家庭</a:t>
            </a:r>
            <a:r>
              <a:rPr lang="zh-TW" altLang="en-US" dirty="0" smtClean="0">
                <a:solidFill>
                  <a:srgbClr val="7030A0"/>
                </a:solidFill>
              </a:rPr>
              <a:t>運動</a:t>
            </a:r>
            <a:r>
              <a:rPr lang="en-US" altLang="zh-TW" dirty="0" smtClean="0">
                <a:solidFill>
                  <a:srgbClr val="7030A0"/>
                </a:solidFill>
              </a:rPr>
              <a:t>- #</a:t>
            </a:r>
            <a:r>
              <a:rPr lang="zh-HK" altLang="en-US" dirty="0">
                <a:solidFill>
                  <a:srgbClr val="7030A0"/>
                </a:solidFill>
              </a:rPr>
              <a:t>快樂行動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9349" y="1622854"/>
            <a:ext cx="7555424" cy="43001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/>
              <a:t> </a:t>
            </a:r>
            <a:r>
              <a:rPr lang="en-US" altLang="zh-TW" sz="2400" b="1" dirty="0">
                <a:solidFill>
                  <a:srgbClr val="C00000"/>
                </a:solidFill>
              </a:rPr>
              <a:t>1.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#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玩</a:t>
            </a:r>
            <a:r>
              <a:rPr lang="zh-TW" altLang="en-US" sz="2200" b="1" dirty="0">
                <a:solidFill>
                  <a:srgbClr val="C00000"/>
                </a:solidFill>
              </a:rPr>
              <a:t>得喜 </a:t>
            </a:r>
            <a:r>
              <a:rPr lang="en-US" altLang="zh-TW" sz="2200" b="1" dirty="0">
                <a:solidFill>
                  <a:srgbClr val="C00000"/>
                </a:solidFill>
              </a:rPr>
              <a:t>- </a:t>
            </a:r>
            <a:r>
              <a:rPr lang="en-US" altLang="zh-TW" sz="2200" b="1" dirty="0" smtClean="0">
                <a:solidFill>
                  <a:srgbClr val="C00000"/>
                </a:solidFill>
              </a:rPr>
              <a:t> 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透過</a:t>
            </a:r>
            <a:r>
              <a:rPr lang="zh-TW" altLang="en-US" sz="2200" b="1" dirty="0">
                <a:solidFill>
                  <a:srgbClr val="C00000"/>
                </a:solidFill>
              </a:rPr>
              <a:t>親子玩樂或三代同堂活動</a:t>
            </a:r>
            <a:r>
              <a:rPr lang="en-US" altLang="zh-TW" sz="2200" b="1" dirty="0">
                <a:solidFill>
                  <a:srgbClr val="C00000"/>
                </a:solidFill>
              </a:rPr>
              <a:t>,</a:t>
            </a:r>
            <a:r>
              <a:rPr lang="zh-TW" altLang="en-US" sz="2200" b="1" dirty="0">
                <a:solidFill>
                  <a:srgbClr val="C00000"/>
                </a:solidFill>
              </a:rPr>
              <a:t>凝聚家庭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快樂時光</a:t>
            </a:r>
            <a:endParaRPr lang="zh-TW" altLang="en-US" sz="2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sz="2400" b="1" dirty="0" smtClean="0">
                <a:solidFill>
                  <a:srgbClr val="FF6600"/>
                </a:solidFill>
              </a:rPr>
              <a:t> 2</a:t>
            </a:r>
            <a:r>
              <a:rPr lang="en-US" altLang="zh-TW" sz="2400" b="1" dirty="0">
                <a:solidFill>
                  <a:srgbClr val="FF6600"/>
                </a:solidFill>
              </a:rPr>
              <a:t>. </a:t>
            </a:r>
            <a:r>
              <a:rPr lang="en-US" altLang="zh-TW" sz="2400" b="1" dirty="0" smtClean="0">
                <a:solidFill>
                  <a:srgbClr val="FF6600"/>
                </a:solidFill>
              </a:rPr>
              <a:t>#</a:t>
            </a:r>
            <a:r>
              <a:rPr lang="zh-TW" altLang="en-US" sz="2400" b="1" dirty="0" smtClean="0">
                <a:solidFill>
                  <a:srgbClr val="FF6600"/>
                </a:solidFill>
              </a:rPr>
              <a:t>煮</a:t>
            </a:r>
            <a:r>
              <a:rPr lang="zh-TW" altLang="en-US" sz="2400" b="1" dirty="0">
                <a:solidFill>
                  <a:srgbClr val="FF6600"/>
                </a:solidFill>
              </a:rPr>
              <a:t>得喜 </a:t>
            </a:r>
            <a:r>
              <a:rPr lang="en-US" altLang="zh-TW" sz="2400" b="1" dirty="0">
                <a:solidFill>
                  <a:srgbClr val="FF6600"/>
                </a:solidFill>
              </a:rPr>
              <a:t>- </a:t>
            </a:r>
            <a:r>
              <a:rPr lang="zh-TW" altLang="en-US" sz="2400" b="1" dirty="0">
                <a:solidFill>
                  <a:srgbClr val="FF6600"/>
                </a:solidFill>
              </a:rPr>
              <a:t>透過親子煮</a:t>
            </a:r>
            <a:r>
              <a:rPr lang="zh-TW" altLang="en-US" sz="2400" b="1" dirty="0" smtClean="0">
                <a:solidFill>
                  <a:srgbClr val="FF6600"/>
                </a:solidFill>
              </a:rPr>
              <a:t>食同</a:t>
            </a:r>
            <a:r>
              <a:rPr lang="zh-TW" altLang="en-US" sz="2400" b="1" dirty="0">
                <a:solidFill>
                  <a:srgbClr val="FF6600"/>
                </a:solidFill>
              </a:rPr>
              <a:t>享烹飪和分享之樂</a:t>
            </a:r>
          </a:p>
          <a:p>
            <a:pPr marL="0" indent="0">
              <a:buNone/>
            </a:pPr>
            <a:r>
              <a:rPr lang="en-US" altLang="zh-TW" sz="2400" b="1" dirty="0" smtClean="0"/>
              <a:t> </a:t>
            </a:r>
            <a:r>
              <a:rPr lang="en-US" altLang="zh-TW" sz="2400" b="1" dirty="0" smtClean="0">
                <a:solidFill>
                  <a:schemeClr val="accent5"/>
                </a:solidFill>
              </a:rPr>
              <a:t>3. #</a:t>
            </a:r>
            <a:r>
              <a:rPr lang="zh-TW" altLang="en-US" sz="2400" b="1" dirty="0" smtClean="0">
                <a:solidFill>
                  <a:schemeClr val="accent5"/>
                </a:solidFill>
              </a:rPr>
              <a:t>動</a:t>
            </a:r>
            <a:r>
              <a:rPr lang="zh-TW" altLang="en-US" sz="2400" b="1" dirty="0">
                <a:solidFill>
                  <a:schemeClr val="accent5"/>
                </a:solidFill>
              </a:rPr>
              <a:t>得喜 </a:t>
            </a:r>
            <a:r>
              <a:rPr lang="en-US" altLang="zh-TW" sz="2400" b="1" dirty="0">
                <a:solidFill>
                  <a:schemeClr val="accent5"/>
                </a:solidFill>
              </a:rPr>
              <a:t>- </a:t>
            </a:r>
            <a:r>
              <a:rPr lang="zh-TW" altLang="en-US" sz="2400" b="1" dirty="0">
                <a:solidFill>
                  <a:schemeClr val="accent5"/>
                </a:solidFill>
              </a:rPr>
              <a:t>透過才藝體驗或社區推廣形式</a:t>
            </a:r>
            <a:r>
              <a:rPr lang="en-US" altLang="zh-TW" sz="2400" b="1" dirty="0">
                <a:solidFill>
                  <a:schemeClr val="accent5"/>
                </a:solidFill>
              </a:rPr>
              <a:t>, </a:t>
            </a:r>
            <a:r>
              <a:rPr lang="zh-TW" altLang="en-US" sz="2400" b="1" dirty="0">
                <a:solidFill>
                  <a:schemeClr val="accent5"/>
                </a:solidFill>
              </a:rPr>
              <a:t>感受快樂</a:t>
            </a:r>
            <a:r>
              <a:rPr lang="zh-TW" altLang="en-US" sz="2400" b="1" dirty="0" smtClean="0">
                <a:solidFill>
                  <a:schemeClr val="accent5"/>
                </a:solidFill>
              </a:rPr>
              <a:t>喜</a:t>
            </a:r>
            <a:endParaRPr lang="en-US" altLang="zh-TW" sz="2400" b="1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chemeClr val="accent5"/>
                </a:solidFill>
              </a:rPr>
              <a:t> </a:t>
            </a:r>
            <a:r>
              <a:rPr lang="en-US" altLang="zh-TW" sz="2400" b="1" dirty="0" smtClean="0">
                <a:solidFill>
                  <a:schemeClr val="accent5"/>
                </a:solidFill>
              </a:rPr>
              <a:t>                    </a:t>
            </a:r>
            <a:r>
              <a:rPr lang="zh-TW" altLang="en-US" sz="2400" b="1" dirty="0" smtClean="0">
                <a:solidFill>
                  <a:schemeClr val="accent5"/>
                </a:solidFill>
              </a:rPr>
              <a:t>   躍的意義</a:t>
            </a:r>
            <a:endParaRPr lang="zh-TW" altLang="en-US" sz="24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altLang="zh-TW" sz="2400" b="1" dirty="0" smtClean="0"/>
              <a:t> </a:t>
            </a:r>
            <a:r>
              <a:rPr lang="en-US" altLang="zh-TW" sz="2400" b="1" dirty="0" smtClean="0">
                <a:solidFill>
                  <a:srgbClr val="006600"/>
                </a:solidFill>
              </a:rPr>
              <a:t>4</a:t>
            </a:r>
            <a:r>
              <a:rPr lang="en-US" altLang="zh-TW" sz="2400" b="1" dirty="0">
                <a:solidFill>
                  <a:srgbClr val="006600"/>
                </a:solidFill>
              </a:rPr>
              <a:t>. </a:t>
            </a:r>
            <a:r>
              <a:rPr lang="en-US" altLang="zh-TW" sz="2400" b="1" dirty="0" smtClean="0">
                <a:solidFill>
                  <a:srgbClr val="006600"/>
                </a:solidFill>
              </a:rPr>
              <a:t>#</a:t>
            </a:r>
            <a:r>
              <a:rPr lang="zh-TW" altLang="en-US" sz="2400" b="1" dirty="0" smtClean="0">
                <a:solidFill>
                  <a:srgbClr val="006600"/>
                </a:solidFill>
              </a:rPr>
              <a:t>跑</a:t>
            </a:r>
            <a:r>
              <a:rPr lang="zh-TW" altLang="en-US" sz="2400" b="1" dirty="0">
                <a:solidFill>
                  <a:srgbClr val="006600"/>
                </a:solidFill>
              </a:rPr>
              <a:t>得喜 </a:t>
            </a:r>
            <a:r>
              <a:rPr lang="en-US" altLang="zh-TW" sz="2400" b="1" dirty="0">
                <a:solidFill>
                  <a:srgbClr val="006600"/>
                </a:solidFill>
              </a:rPr>
              <a:t>- </a:t>
            </a:r>
            <a:r>
              <a:rPr lang="zh-TW" altLang="en-US" sz="2400" b="1" dirty="0">
                <a:solidFill>
                  <a:srgbClr val="006600"/>
                </a:solidFill>
              </a:rPr>
              <a:t>透過跑步或拍住跑形式</a:t>
            </a:r>
            <a:r>
              <a:rPr lang="en-US" altLang="zh-TW" sz="2400" b="1" dirty="0">
                <a:solidFill>
                  <a:srgbClr val="006600"/>
                </a:solidFill>
              </a:rPr>
              <a:t>, </a:t>
            </a:r>
            <a:r>
              <a:rPr lang="zh-TW" altLang="en-US" sz="2400" b="1" dirty="0">
                <a:solidFill>
                  <a:srgbClr val="006600"/>
                </a:solidFill>
              </a:rPr>
              <a:t>推動支持守望的</a:t>
            </a:r>
            <a:r>
              <a:rPr lang="zh-TW" altLang="en-US" sz="2400" b="1" dirty="0" smtClean="0">
                <a:solidFill>
                  <a:srgbClr val="006600"/>
                </a:solidFill>
              </a:rPr>
              <a:t>正</a:t>
            </a:r>
            <a:endParaRPr lang="en-US" altLang="zh-TW" sz="24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006600"/>
                </a:solidFill>
              </a:rPr>
              <a:t> </a:t>
            </a:r>
            <a:r>
              <a:rPr lang="en-US" altLang="zh-TW" sz="2400" b="1" dirty="0" smtClean="0">
                <a:solidFill>
                  <a:srgbClr val="006600"/>
                </a:solidFill>
              </a:rPr>
              <a:t>                 </a:t>
            </a:r>
            <a:r>
              <a:rPr lang="zh-TW" altLang="en-US" sz="2400" b="1" dirty="0" smtClean="0">
                <a:solidFill>
                  <a:srgbClr val="006600"/>
                </a:solidFill>
              </a:rPr>
              <a:t> </a:t>
            </a:r>
            <a:r>
              <a:rPr lang="en-US" altLang="zh-TW" sz="2400" b="1" dirty="0" smtClean="0">
                <a:solidFill>
                  <a:srgbClr val="006600"/>
                </a:solidFill>
              </a:rPr>
              <a:t>     </a:t>
            </a:r>
            <a:r>
              <a:rPr lang="zh-TW" altLang="en-US" sz="2400" b="1" dirty="0" smtClean="0">
                <a:solidFill>
                  <a:srgbClr val="006600"/>
                </a:solidFill>
              </a:rPr>
              <a:t>向</a:t>
            </a:r>
            <a:r>
              <a:rPr lang="zh-TW" altLang="en-US" sz="2400" b="1" dirty="0">
                <a:solidFill>
                  <a:srgbClr val="006600"/>
                </a:solidFill>
              </a:rPr>
              <a:t>文化</a:t>
            </a:r>
          </a:p>
          <a:p>
            <a:pPr marL="0" indent="0">
              <a:buNone/>
            </a:pPr>
            <a:r>
              <a:rPr lang="en-US" altLang="zh-TW" sz="2400" b="1" dirty="0" smtClean="0"/>
              <a:t> </a:t>
            </a:r>
            <a:r>
              <a:rPr lang="en-US" altLang="zh-TW" sz="2400" b="1" dirty="0" smtClean="0">
                <a:solidFill>
                  <a:schemeClr val="accent2"/>
                </a:solidFill>
              </a:rPr>
              <a:t>5</a:t>
            </a:r>
            <a:r>
              <a:rPr lang="en-US" altLang="zh-TW" sz="2400" b="1" dirty="0">
                <a:solidFill>
                  <a:schemeClr val="accent2"/>
                </a:solidFill>
              </a:rPr>
              <a:t>. </a:t>
            </a:r>
            <a:r>
              <a:rPr lang="en-US" altLang="zh-TW" sz="2400" b="1" dirty="0" smtClean="0">
                <a:solidFill>
                  <a:schemeClr val="accent2"/>
                </a:solidFill>
              </a:rPr>
              <a:t>#</a:t>
            </a:r>
            <a:r>
              <a:rPr lang="zh-TW" altLang="en-US" sz="2400" b="1" dirty="0" smtClean="0">
                <a:solidFill>
                  <a:schemeClr val="accent2"/>
                </a:solidFill>
              </a:rPr>
              <a:t>慢</a:t>
            </a:r>
            <a:r>
              <a:rPr lang="zh-TW" altLang="en-US" sz="2400" b="1" dirty="0">
                <a:solidFill>
                  <a:schemeClr val="accent2"/>
                </a:solidFill>
              </a:rPr>
              <a:t>得喜 </a:t>
            </a:r>
            <a:r>
              <a:rPr lang="en-US" altLang="zh-TW" sz="2400" b="1" dirty="0">
                <a:solidFill>
                  <a:schemeClr val="accent2"/>
                </a:solidFill>
              </a:rPr>
              <a:t>- </a:t>
            </a:r>
            <a:r>
              <a:rPr lang="zh-TW" altLang="en-US" sz="2400" b="1" dirty="0">
                <a:solidFill>
                  <a:schemeClr val="accent2"/>
                </a:solidFill>
              </a:rPr>
              <a:t>透過身心靈活動</a:t>
            </a:r>
            <a:r>
              <a:rPr lang="en-US" altLang="zh-TW" sz="2400" b="1" dirty="0">
                <a:solidFill>
                  <a:schemeClr val="accent2"/>
                </a:solidFill>
              </a:rPr>
              <a:t>, </a:t>
            </a:r>
            <a:r>
              <a:rPr lang="zh-TW" altLang="en-US" sz="2400" b="1" dirty="0">
                <a:solidFill>
                  <a:schemeClr val="accent2"/>
                </a:solidFill>
              </a:rPr>
              <a:t>推動快樂由自己做起</a:t>
            </a:r>
            <a:r>
              <a:rPr lang="zh-TW" altLang="en-US" sz="2400" b="1" dirty="0" smtClean="0">
                <a:solidFill>
                  <a:schemeClr val="accent2"/>
                </a:solidFill>
              </a:rPr>
              <a:t>的</a:t>
            </a:r>
            <a:endParaRPr lang="en-US" altLang="zh-TW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chemeClr val="accent2"/>
                </a:solidFill>
              </a:rPr>
              <a:t> </a:t>
            </a:r>
            <a:r>
              <a:rPr lang="en-US" altLang="zh-TW" sz="2400" b="1" dirty="0" smtClean="0">
                <a:solidFill>
                  <a:schemeClr val="accent2"/>
                </a:solidFill>
              </a:rPr>
              <a:t>                       </a:t>
            </a:r>
            <a:r>
              <a:rPr lang="zh-TW" altLang="en-US" sz="2400" b="1" dirty="0" smtClean="0">
                <a:solidFill>
                  <a:schemeClr val="accent2"/>
                </a:solidFill>
              </a:rPr>
              <a:t>健康</a:t>
            </a:r>
            <a:r>
              <a:rPr lang="zh-TW" altLang="en-US" sz="2400" b="1" dirty="0">
                <a:solidFill>
                  <a:schemeClr val="accent2"/>
                </a:solidFill>
              </a:rPr>
              <a:t>訊息</a:t>
            </a:r>
          </a:p>
          <a:p>
            <a:pPr marL="0" indent="0">
              <a:buNone/>
            </a:pPr>
            <a:r>
              <a:rPr lang="en-US" altLang="zh-TW" sz="2400" b="1" dirty="0" smtClean="0"/>
              <a:t> </a:t>
            </a:r>
            <a:r>
              <a:rPr lang="en-US" altLang="zh-TW" sz="2400" b="1" dirty="0" smtClean="0">
                <a:solidFill>
                  <a:srgbClr val="7030A0"/>
                </a:solidFill>
              </a:rPr>
              <a:t>6. #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愛</a:t>
            </a:r>
            <a:r>
              <a:rPr lang="zh-TW" altLang="en-US" sz="2400" b="1" dirty="0">
                <a:solidFill>
                  <a:srgbClr val="7030A0"/>
                </a:solidFill>
              </a:rPr>
              <a:t>得喜 </a:t>
            </a:r>
            <a:r>
              <a:rPr lang="en-US" altLang="zh-TW" sz="2400" b="1" dirty="0">
                <a:solidFill>
                  <a:srgbClr val="7030A0"/>
                </a:solidFill>
              </a:rPr>
              <a:t>- </a:t>
            </a:r>
            <a:r>
              <a:rPr lang="zh-TW" altLang="en-US" sz="2400" b="1" dirty="0">
                <a:solidFill>
                  <a:srgbClr val="7030A0"/>
                </a:solidFill>
              </a:rPr>
              <a:t>透過平等物資分享行動</a:t>
            </a:r>
            <a:r>
              <a:rPr lang="en-US" altLang="zh-TW" sz="2400" b="1" dirty="0">
                <a:solidFill>
                  <a:srgbClr val="7030A0"/>
                </a:solidFill>
              </a:rPr>
              <a:t>, </a:t>
            </a:r>
            <a:r>
              <a:rPr lang="zh-TW" altLang="en-US" sz="2400" b="1" dirty="0">
                <a:solidFill>
                  <a:srgbClr val="7030A0"/>
                </a:solidFill>
              </a:rPr>
              <a:t>承傳愛的關愛正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向</a:t>
            </a:r>
            <a:endParaRPr lang="en-US" altLang="zh-TW" sz="24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7030A0"/>
                </a:solidFill>
              </a:rPr>
              <a:t> </a:t>
            </a:r>
            <a:r>
              <a:rPr lang="en-US" altLang="zh-TW" sz="2400" b="1" dirty="0" smtClean="0">
                <a:solidFill>
                  <a:srgbClr val="7030A0"/>
                </a:solidFill>
              </a:rPr>
              <a:t>                      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 文化</a:t>
            </a:r>
            <a:endParaRPr lang="zh-TW" altLang="en-US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zh-HK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69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9859" y="238897"/>
            <a:ext cx="6956853" cy="851284"/>
          </a:xfrm>
        </p:spPr>
        <p:txBody>
          <a:bodyPr/>
          <a:lstStyle/>
          <a:p>
            <a:r>
              <a:rPr lang="zh-HK" altLang="en-US" sz="3600" b="1" dirty="0">
                <a:solidFill>
                  <a:srgbClr val="7030A0"/>
                </a:solidFill>
              </a:rPr>
              <a:t>全</a:t>
            </a:r>
            <a:r>
              <a:rPr lang="zh-HK" altLang="en-US" sz="3600" b="1" dirty="0" smtClean="0">
                <a:solidFill>
                  <a:srgbClr val="7030A0"/>
                </a:solidFill>
              </a:rPr>
              <a:t>港 </a:t>
            </a:r>
            <a:r>
              <a:rPr lang="en-US" altLang="zh-HK" sz="3600" b="1" dirty="0" smtClean="0">
                <a:solidFill>
                  <a:srgbClr val="7030A0"/>
                </a:solidFill>
              </a:rPr>
              <a:t>#</a:t>
            </a:r>
            <a:r>
              <a:rPr lang="zh-HK" altLang="en-US" sz="3600" b="1" dirty="0" smtClean="0">
                <a:solidFill>
                  <a:srgbClr val="7030A0"/>
                </a:solidFill>
              </a:rPr>
              <a:t>快樂</a:t>
            </a:r>
            <a:r>
              <a:rPr lang="zh-HK" altLang="en-US" sz="3600" b="1" dirty="0">
                <a:solidFill>
                  <a:srgbClr val="7030A0"/>
                </a:solidFill>
              </a:rPr>
              <a:t>家庭</a:t>
            </a:r>
            <a:r>
              <a:rPr lang="zh-HK" altLang="en-US" sz="3600" b="1" dirty="0" smtClean="0">
                <a:solidFill>
                  <a:srgbClr val="7030A0"/>
                </a:solidFill>
              </a:rPr>
              <a:t>運動</a:t>
            </a:r>
            <a:endParaRPr lang="zh-HK" alt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40206"/>
            <a:ext cx="3672408" cy="548052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altLang="zh-TW" sz="2000" dirty="0">
                <a:solidFill>
                  <a:srgbClr val="C00000"/>
                </a:solidFill>
              </a:rPr>
              <a:t>5</a:t>
            </a:r>
            <a:r>
              <a:rPr lang="zh-TW" altLang="en-US" sz="2000" dirty="0">
                <a:solidFill>
                  <a:srgbClr val="C00000"/>
                </a:solidFill>
              </a:rPr>
              <a:t>月</a:t>
            </a:r>
            <a:r>
              <a:rPr lang="en-US" altLang="zh-TW" sz="2000" dirty="0">
                <a:solidFill>
                  <a:srgbClr val="C00000"/>
                </a:solidFill>
              </a:rPr>
              <a:t>- </a:t>
            </a:r>
            <a:r>
              <a:rPr lang="zh-TW" altLang="en-US" sz="2000" dirty="0">
                <a:solidFill>
                  <a:srgbClr val="C00000"/>
                </a:solidFill>
              </a:rPr>
              <a:t>家家玩得喜遊樂園 </a:t>
            </a:r>
            <a:endParaRPr lang="en-US" altLang="zh-TW" sz="2000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zh-TW" altLang="en-US" sz="1400" dirty="0">
                <a:solidFill>
                  <a:srgbClr val="002060"/>
                </a:solidFill>
              </a:rPr>
              <a:t>地點：荃灣</a:t>
            </a: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C00000"/>
                </a:solidFill>
              </a:rPr>
              <a:t>6</a:t>
            </a:r>
            <a:r>
              <a:rPr lang="zh-TW" altLang="en-US" sz="2000" dirty="0">
                <a:solidFill>
                  <a:srgbClr val="C00000"/>
                </a:solidFill>
              </a:rPr>
              <a:t>月</a:t>
            </a:r>
            <a:r>
              <a:rPr lang="en-US" altLang="zh-TW" sz="2000" dirty="0">
                <a:solidFill>
                  <a:srgbClr val="C00000"/>
                </a:solidFill>
              </a:rPr>
              <a:t>- </a:t>
            </a:r>
            <a:r>
              <a:rPr lang="zh-TW" altLang="en-US" sz="2000" dirty="0">
                <a:solidFill>
                  <a:srgbClr val="C00000"/>
                </a:solidFill>
              </a:rPr>
              <a:t>煮得喜  </a:t>
            </a:r>
            <a:endParaRPr lang="en-US" altLang="zh-TW" sz="2000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zh-TW" altLang="en-US" sz="1400" dirty="0">
                <a:solidFill>
                  <a:srgbClr val="002060"/>
                </a:solidFill>
              </a:rPr>
              <a:t>地點：大埔太和</a:t>
            </a: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C00000"/>
                </a:solidFill>
              </a:rPr>
              <a:t>6</a:t>
            </a:r>
            <a:r>
              <a:rPr lang="zh-TW" altLang="en-US" sz="2000" dirty="0">
                <a:solidFill>
                  <a:srgbClr val="C00000"/>
                </a:solidFill>
              </a:rPr>
              <a:t>月</a:t>
            </a:r>
            <a:r>
              <a:rPr lang="en-US" altLang="zh-TW" sz="2000" dirty="0">
                <a:solidFill>
                  <a:srgbClr val="C00000"/>
                </a:solidFill>
              </a:rPr>
              <a:t>- </a:t>
            </a:r>
            <a:r>
              <a:rPr lang="zh-TW" altLang="en-US" sz="2000" dirty="0">
                <a:solidFill>
                  <a:srgbClr val="C00000"/>
                </a:solidFill>
              </a:rPr>
              <a:t>動得喜 </a:t>
            </a:r>
            <a:endParaRPr lang="en-US" altLang="zh-TW" sz="2000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zh-TW" altLang="en-US" sz="1400" dirty="0">
                <a:solidFill>
                  <a:srgbClr val="002060"/>
                </a:solidFill>
              </a:rPr>
              <a:t>地點：中環海濱活動空間</a:t>
            </a:r>
          </a:p>
          <a:p>
            <a:pPr marL="0" lvl="0" indent="0">
              <a:buNone/>
            </a:pPr>
            <a:r>
              <a:rPr lang="en-US" altLang="zh-TW" sz="2000" dirty="0" smtClean="0">
                <a:solidFill>
                  <a:srgbClr val="C00000"/>
                </a:solidFill>
              </a:rPr>
              <a:t>7-8</a:t>
            </a:r>
            <a:r>
              <a:rPr lang="zh-TW" altLang="en-US" sz="2000" dirty="0" smtClean="0">
                <a:solidFill>
                  <a:srgbClr val="C00000"/>
                </a:solidFill>
              </a:rPr>
              <a:t>月</a:t>
            </a:r>
            <a:r>
              <a:rPr lang="en-US" altLang="zh-TW" sz="2000" dirty="0">
                <a:solidFill>
                  <a:srgbClr val="C00000"/>
                </a:solidFill>
              </a:rPr>
              <a:t>-</a:t>
            </a:r>
            <a:r>
              <a:rPr lang="zh-TW" altLang="en-US" sz="2000" dirty="0">
                <a:solidFill>
                  <a:srgbClr val="C00000"/>
                </a:solidFill>
              </a:rPr>
              <a:t>玩得喜 </a:t>
            </a:r>
            <a:endParaRPr lang="en-US" altLang="zh-TW" sz="2000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zh-TW" altLang="en-US" sz="1400" dirty="0" smtClean="0">
                <a:solidFill>
                  <a:srgbClr val="002060"/>
                </a:solidFill>
              </a:rPr>
              <a:t>地點：</a:t>
            </a:r>
            <a:r>
              <a:rPr lang="zh-TW" altLang="en-US" sz="1400" dirty="0">
                <a:solidFill>
                  <a:srgbClr val="002060"/>
                </a:solidFill>
              </a:rPr>
              <a:t>新市鎮六區</a:t>
            </a:r>
            <a:r>
              <a:rPr lang="en-US" altLang="zh-TW" sz="1400" dirty="0">
                <a:solidFill>
                  <a:srgbClr val="002060"/>
                </a:solidFill>
              </a:rPr>
              <a:t>(</a:t>
            </a:r>
            <a:r>
              <a:rPr lang="zh-HK" altLang="en-US" sz="1400" dirty="0">
                <a:solidFill>
                  <a:srgbClr val="002060"/>
                </a:solidFill>
              </a:rPr>
              <a:t>上水、大埔、天水圍、</a:t>
            </a:r>
            <a:endParaRPr lang="en-US" altLang="zh-HK" sz="14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US" altLang="zh-TW" sz="1400" dirty="0">
                <a:solidFill>
                  <a:srgbClr val="002060"/>
                </a:solidFill>
              </a:rPr>
              <a:t>                              </a:t>
            </a:r>
            <a:r>
              <a:rPr lang="en-US" altLang="zh-TW" sz="1400" dirty="0" smtClean="0">
                <a:solidFill>
                  <a:srgbClr val="002060"/>
                </a:solidFill>
              </a:rPr>
              <a:t>      </a:t>
            </a:r>
            <a:r>
              <a:rPr lang="zh-TW" altLang="en-US" sz="1400" dirty="0" smtClean="0">
                <a:solidFill>
                  <a:srgbClr val="002060"/>
                </a:solidFill>
              </a:rPr>
              <a:t>屯</a:t>
            </a:r>
            <a:r>
              <a:rPr lang="zh-TW" altLang="en-US" sz="1400" dirty="0">
                <a:solidFill>
                  <a:srgbClr val="002060"/>
                </a:solidFill>
              </a:rPr>
              <a:t>門、將軍澳、葵涌</a:t>
            </a:r>
            <a:r>
              <a:rPr lang="en-US" altLang="zh-TW" sz="1400" dirty="0" smtClean="0">
                <a:solidFill>
                  <a:srgbClr val="002060"/>
                </a:solidFill>
              </a:rPr>
              <a:t>)</a:t>
            </a:r>
            <a:endParaRPr lang="en-US" altLang="zh-TW" sz="14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C00000"/>
                </a:solidFill>
              </a:rPr>
              <a:t>9</a:t>
            </a:r>
            <a:r>
              <a:rPr lang="zh-TW" altLang="en-US" sz="2000" dirty="0">
                <a:solidFill>
                  <a:srgbClr val="C00000"/>
                </a:solidFill>
              </a:rPr>
              <a:t>月</a:t>
            </a:r>
            <a:r>
              <a:rPr lang="en-US" altLang="zh-TW" sz="2000" dirty="0">
                <a:solidFill>
                  <a:srgbClr val="C00000"/>
                </a:solidFill>
              </a:rPr>
              <a:t>-</a:t>
            </a:r>
            <a:r>
              <a:rPr lang="zh-TW" altLang="en-US" sz="2000" dirty="0">
                <a:solidFill>
                  <a:srgbClr val="C00000"/>
                </a:solidFill>
              </a:rPr>
              <a:t>玩得</a:t>
            </a:r>
            <a:r>
              <a:rPr lang="zh-TW" altLang="en-US" sz="2000" dirty="0" smtClean="0">
                <a:solidFill>
                  <a:srgbClr val="C00000"/>
                </a:solidFill>
              </a:rPr>
              <a:t>喜</a:t>
            </a:r>
            <a:endParaRPr lang="en-US" altLang="zh-TW" sz="2000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zh-TW" altLang="en-US" sz="1400" dirty="0" smtClean="0">
                <a:solidFill>
                  <a:srgbClr val="002060"/>
                </a:solidFill>
              </a:rPr>
              <a:t> </a:t>
            </a:r>
            <a:r>
              <a:rPr lang="zh-TW" altLang="en-US" sz="1400" dirty="0">
                <a:solidFill>
                  <a:srgbClr val="002060"/>
                </a:solidFill>
              </a:rPr>
              <a:t>地點：港島電車遊</a:t>
            </a: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C00000"/>
                </a:solidFill>
              </a:rPr>
              <a:t>10</a:t>
            </a:r>
            <a:r>
              <a:rPr lang="zh-TW" altLang="en-US" sz="2000" dirty="0">
                <a:solidFill>
                  <a:srgbClr val="C00000"/>
                </a:solidFill>
              </a:rPr>
              <a:t>月</a:t>
            </a:r>
            <a:r>
              <a:rPr lang="en-US" altLang="zh-TW" sz="2000" dirty="0">
                <a:solidFill>
                  <a:srgbClr val="C00000"/>
                </a:solidFill>
              </a:rPr>
              <a:t>-</a:t>
            </a:r>
            <a:r>
              <a:rPr lang="zh-TW" altLang="en-US" sz="2000" dirty="0">
                <a:solidFill>
                  <a:srgbClr val="C00000"/>
                </a:solidFill>
              </a:rPr>
              <a:t>慢得喜 </a:t>
            </a:r>
            <a:endParaRPr lang="en-US" altLang="zh-TW" sz="2000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zh-TW" altLang="en-US" sz="1400" dirty="0" smtClean="0">
                <a:solidFill>
                  <a:srgbClr val="002060"/>
                </a:solidFill>
              </a:rPr>
              <a:t>地點</a:t>
            </a:r>
            <a:r>
              <a:rPr lang="zh-TW" altLang="en-US" sz="1400" dirty="0">
                <a:solidFill>
                  <a:srgbClr val="002060"/>
                </a:solidFill>
              </a:rPr>
              <a:t>：元朗</a:t>
            </a:r>
            <a:r>
              <a:rPr lang="en-US" altLang="zh-TW" sz="1400" dirty="0">
                <a:solidFill>
                  <a:srgbClr val="002060"/>
                </a:solidFill>
              </a:rPr>
              <a:t>/</a:t>
            </a:r>
            <a:r>
              <a:rPr lang="zh-TW" altLang="en-US" sz="1400" dirty="0">
                <a:solidFill>
                  <a:srgbClr val="002060"/>
                </a:solidFill>
              </a:rPr>
              <a:t>屯門</a:t>
            </a:r>
            <a:r>
              <a:rPr lang="en-US" altLang="zh-TW" sz="1400" dirty="0">
                <a:solidFill>
                  <a:srgbClr val="002060"/>
                </a:solidFill>
              </a:rPr>
              <a:t>/</a:t>
            </a:r>
            <a:r>
              <a:rPr lang="zh-TW" altLang="en-US" sz="1400" dirty="0">
                <a:solidFill>
                  <a:srgbClr val="002060"/>
                </a:solidFill>
              </a:rPr>
              <a:t>荃灣信義會教會</a:t>
            </a: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C00000"/>
                </a:solidFill>
              </a:rPr>
              <a:t>11</a:t>
            </a:r>
            <a:r>
              <a:rPr lang="zh-TW" altLang="en-US" sz="2000" dirty="0">
                <a:solidFill>
                  <a:srgbClr val="C00000"/>
                </a:solidFill>
              </a:rPr>
              <a:t>月</a:t>
            </a:r>
            <a:r>
              <a:rPr lang="en-US" altLang="zh-TW" sz="2000" dirty="0">
                <a:solidFill>
                  <a:srgbClr val="C00000"/>
                </a:solidFill>
              </a:rPr>
              <a:t>-</a:t>
            </a:r>
            <a:r>
              <a:rPr lang="zh-TW" altLang="en-US" sz="2000" dirty="0">
                <a:solidFill>
                  <a:srgbClr val="C00000"/>
                </a:solidFill>
              </a:rPr>
              <a:t>跑得喜 </a:t>
            </a:r>
            <a:endParaRPr lang="en-US" altLang="zh-TW" sz="2000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zh-TW" altLang="en-US" sz="1400" dirty="0" smtClean="0">
                <a:solidFill>
                  <a:srgbClr val="002060"/>
                </a:solidFill>
              </a:rPr>
              <a:t>地點</a:t>
            </a:r>
            <a:r>
              <a:rPr lang="zh-TW" altLang="en-US" sz="1400" dirty="0">
                <a:solidFill>
                  <a:srgbClr val="002060"/>
                </a:solidFill>
              </a:rPr>
              <a:t>：西貢郊野公園</a:t>
            </a: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C00000"/>
                </a:solidFill>
              </a:rPr>
              <a:t>12</a:t>
            </a:r>
            <a:r>
              <a:rPr lang="zh-TW" altLang="en-US" sz="2000" dirty="0">
                <a:solidFill>
                  <a:srgbClr val="C00000"/>
                </a:solidFill>
              </a:rPr>
              <a:t>月</a:t>
            </a:r>
            <a:r>
              <a:rPr lang="en-US" altLang="zh-TW" sz="2000" dirty="0">
                <a:solidFill>
                  <a:srgbClr val="C00000"/>
                </a:solidFill>
              </a:rPr>
              <a:t>-</a:t>
            </a:r>
            <a:r>
              <a:rPr lang="zh-TW" altLang="en-US" sz="2000" dirty="0">
                <a:solidFill>
                  <a:srgbClr val="C00000"/>
                </a:solidFill>
              </a:rPr>
              <a:t>愛得喜 </a:t>
            </a:r>
            <a:endParaRPr lang="en-US" altLang="zh-TW" sz="2000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zh-TW" altLang="en-US" sz="1200" dirty="0" smtClean="0">
                <a:solidFill>
                  <a:srgbClr val="002060"/>
                </a:solidFill>
              </a:rPr>
              <a:t>地點：新市鎮六區</a:t>
            </a:r>
            <a:r>
              <a:rPr lang="en-US" altLang="zh-TW" sz="1200" dirty="0" smtClean="0">
                <a:solidFill>
                  <a:srgbClr val="002060"/>
                </a:solidFill>
              </a:rPr>
              <a:t>(</a:t>
            </a:r>
            <a:r>
              <a:rPr lang="zh-HK" altLang="en-US" sz="1200" dirty="0" smtClean="0">
                <a:solidFill>
                  <a:srgbClr val="002060"/>
                </a:solidFill>
              </a:rPr>
              <a:t>上水、大埔、天水圍、</a:t>
            </a:r>
            <a:endParaRPr lang="en-US" altLang="zh-HK" sz="1200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US" altLang="zh-TW" sz="1200" dirty="0" smtClean="0">
                <a:solidFill>
                  <a:srgbClr val="002060"/>
                </a:solidFill>
              </a:rPr>
              <a:t>                                     </a:t>
            </a:r>
            <a:r>
              <a:rPr lang="zh-TW" altLang="en-US" sz="1200" dirty="0" smtClean="0">
                <a:solidFill>
                  <a:srgbClr val="002060"/>
                </a:solidFill>
              </a:rPr>
              <a:t>屯門、將軍澳、葵涌</a:t>
            </a:r>
            <a:r>
              <a:rPr lang="en-US" altLang="zh-TW" sz="1200" dirty="0" smtClean="0">
                <a:solidFill>
                  <a:srgbClr val="002060"/>
                </a:solidFill>
              </a:rPr>
              <a:t>)</a:t>
            </a:r>
            <a:endParaRPr lang="zh-TW" altLang="en-US" sz="1200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zh-TW" altLang="en-US" sz="2000" dirty="0">
              <a:solidFill>
                <a:srgbClr val="00206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1" t="6967" b="35149"/>
          <a:stretch/>
        </p:blipFill>
        <p:spPr>
          <a:xfrm>
            <a:off x="3936662" y="1440206"/>
            <a:ext cx="5042576" cy="43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r="38767"/>
          <a:stretch/>
        </p:blipFill>
        <p:spPr>
          <a:xfrm>
            <a:off x="107504" y="0"/>
            <a:ext cx="8712968" cy="690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個案分享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FE4DE-E362-4E08-ADFE-C1EE2F5EC172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07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sz="5000" dirty="0" smtClean="0"/>
          </a:p>
          <a:p>
            <a:pPr marL="0" indent="0" algn="ctr">
              <a:buNone/>
            </a:pPr>
            <a:r>
              <a:rPr lang="en-US" altLang="zh-TW" sz="5000" dirty="0" smtClean="0"/>
              <a:t>Q</a:t>
            </a:r>
            <a:r>
              <a:rPr lang="zh-TW" altLang="en-US" sz="5000" dirty="0" smtClean="0"/>
              <a:t> </a:t>
            </a:r>
            <a:r>
              <a:rPr lang="en-US" altLang="zh-TW" sz="5000" dirty="0" smtClean="0"/>
              <a:t>&amp;</a:t>
            </a:r>
            <a:r>
              <a:rPr lang="zh-TW" altLang="en-US" sz="5000" dirty="0" smtClean="0"/>
              <a:t> </a:t>
            </a:r>
            <a:r>
              <a:rPr lang="en-US" altLang="zh-TW" sz="5000" dirty="0" smtClean="0"/>
              <a:t>A</a:t>
            </a:r>
            <a:endParaRPr lang="zh-HK" altLang="en-US" sz="5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03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調查方法</a:t>
            </a:r>
            <a:r>
              <a:rPr lang="zh-TW" alt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及樣本</a:t>
            </a:r>
            <a:r>
              <a:rPr lang="zh-TW" alt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HK" alt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2587681"/>
              </p:ext>
            </p:extLst>
          </p:nvPr>
        </p:nvGraphicFramePr>
        <p:xfrm>
          <a:off x="5088409" y="1417638"/>
          <a:ext cx="3426941" cy="4027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6511"/>
                <a:gridCol w="2640430"/>
              </a:tblGrid>
              <a:tr h="1006897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訪問</a:t>
                      </a:r>
                      <a:r>
                        <a:rPr lang="en-US" altLang="zh-TW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日期：</a:t>
                      </a:r>
                      <a:endParaRPr lang="zh-HK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</a:t>
                      </a:r>
                      <a:r>
                        <a:rPr lang="en-US" altLang="zh-TW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日至</a:t>
                      </a:r>
                      <a:r>
                        <a:rPr lang="en-US" altLang="zh-TW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alt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日</a:t>
                      </a:r>
                      <a:endParaRPr lang="zh-HK" alt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</a:tr>
              <a:tr h="1006897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樣本</a:t>
                      </a:r>
                      <a:r>
                        <a:rPr lang="en-US" altLang="zh-TW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數目：</a:t>
                      </a:r>
                      <a:endParaRPr lang="zh-HK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500</a:t>
                      </a:r>
                      <a:endParaRPr lang="zh-HK" alt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</a:tr>
              <a:tr h="1006897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回應</a:t>
                      </a:r>
                      <a:r>
                        <a:rPr lang="en-US" altLang="zh-TW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比率：</a:t>
                      </a:r>
                      <a:endParaRPr lang="zh-HK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50.</a:t>
                      </a:r>
                      <a:r>
                        <a:rPr lang="en-US" altLang="zh-TW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altLang="zh-HK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HK" alt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</a:tr>
              <a:tr h="1006897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抽樣</a:t>
                      </a:r>
                      <a:r>
                        <a:rPr lang="en-US" altLang="zh-TW" sz="2400" b="1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1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誤差：</a:t>
                      </a:r>
                      <a:endParaRPr lang="zh-HK" altLang="en-US" sz="2400" b="1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少於</a:t>
                      </a:r>
                      <a:r>
                        <a:rPr lang="en-US" altLang="zh-TW" sz="2400" baseline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4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±</a:t>
                      </a:r>
                      <a:r>
                        <a:rPr lang="en-US" altLang="zh-TW" sz="2400" baseline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4.4%</a:t>
                      </a:r>
                      <a:br>
                        <a:rPr lang="en-US" altLang="zh-TW" sz="2400" baseline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2400" baseline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95%</a:t>
                      </a:r>
                      <a:r>
                        <a:rPr lang="zh-TW" altLang="en-US" sz="2400" baseline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400" baseline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confidence</a:t>
                      </a:r>
                      <a:endParaRPr lang="zh-HK" altLang="en-US" sz="24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1285102" y="1409400"/>
            <a:ext cx="3606379" cy="4525963"/>
          </a:xfrm>
        </p:spPr>
        <p:txBody>
          <a:bodyPr/>
          <a:lstStyle/>
          <a:p>
            <a:pPr eaLnBrk="1" fontAlgn="t" hangingPunct="1"/>
            <a:r>
              <a:rPr lang="zh-TW" altLang="zh-HK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訪問員隨機抽取電話號碼進行電話訪問，待確認對方符合資格後才開始進行訪問。</a:t>
            </a:r>
            <a:endParaRPr lang="zh-HK" altLang="zh-HK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t" hangingPunct="1"/>
            <a:r>
              <a:rPr lang="zh-TW" altLang="zh-HK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訪問對象</a:t>
            </a:r>
            <a:r>
              <a:rPr lang="zh-TW" altLang="zh-HK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HK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歲或以下子女的家長</a:t>
            </a:r>
            <a:endParaRPr lang="zh-HK" altLang="zh-HK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t" hangingPunct="1"/>
            <a:r>
              <a:rPr lang="zh-TW" altLang="zh-HK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篩選問題</a:t>
            </a:r>
            <a:r>
              <a:rPr lang="zh-TW" altLang="zh-HK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HK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閣下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有多少名</a:t>
            </a:r>
            <a:r>
              <a:rPr lang="en-US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歲或以下的子女</a:t>
            </a:r>
            <a:r>
              <a:rPr lang="en-US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zh-HK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>
                <a:solidFill>
                  <a:srgbClr val="000000"/>
                </a:solidFill>
              </a:rPr>
              <a:pPr/>
              <a:t>4</a:t>
            </a:fld>
            <a:endParaRPr lang="zh-H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部份：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被訪者基本資料</a:t>
            </a:r>
            <a:endParaRPr lang="zh-HK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64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身份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6</a:t>
            </a:fld>
            <a:endParaRPr lang="zh-HK" altLang="en-US"/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107477"/>
              </p:ext>
            </p:extLst>
          </p:nvPr>
        </p:nvGraphicFramePr>
        <p:xfrm>
          <a:off x="1007604" y="1628800"/>
          <a:ext cx="712879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6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被訪者的子女數目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7</a:t>
            </a:fld>
            <a:endParaRPr lang="zh-HK" altLang="en-US"/>
          </a:p>
        </p:txBody>
      </p:sp>
      <p:graphicFrame>
        <p:nvGraphicFramePr>
          <p:cNvPr id="13" name="內容版面配置區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71430660"/>
              </p:ext>
            </p:extLst>
          </p:nvPr>
        </p:nvGraphicFramePr>
        <p:xfrm>
          <a:off x="1663336" y="1844824"/>
          <a:ext cx="6740435" cy="4077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矩形圖說文字 13"/>
          <p:cNvSpPr/>
          <p:nvPr/>
        </p:nvSpPr>
        <p:spPr>
          <a:xfrm>
            <a:off x="4067944" y="4077072"/>
            <a:ext cx="1771188" cy="1008112"/>
          </a:xfrm>
          <a:prstGeom prst="wedgeRectCallout">
            <a:avLst>
              <a:gd name="adj1" fmla="val -86231"/>
              <a:gd name="adj2" fmla="val -73413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39.4%</a:t>
            </a:r>
            <a:r>
              <a:rPr lang="zh-TW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被訪者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en-US" sz="2000" kern="12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有兩名子女</a:t>
            </a:r>
            <a:endParaRPr lang="zh-TW" sz="20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" name="矩形圖說文字 14"/>
          <p:cNvSpPr/>
          <p:nvPr/>
        </p:nvSpPr>
        <p:spPr>
          <a:xfrm>
            <a:off x="6515548" y="3452786"/>
            <a:ext cx="1728192" cy="773302"/>
          </a:xfrm>
          <a:prstGeom prst="wedgeRectCallout">
            <a:avLst>
              <a:gd name="adj1" fmla="val -101342"/>
              <a:gd name="adj2" fmla="val -76942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53.6%</a:t>
            </a:r>
            <a:r>
              <a:rPr lang="zh-TW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被訪者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en-US" sz="2000" kern="12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有一名子女</a:t>
            </a:r>
            <a:endParaRPr lang="zh-TW" sz="20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" name="流程圖: 程序 15"/>
          <p:cNvSpPr/>
          <p:nvPr/>
        </p:nvSpPr>
        <p:spPr>
          <a:xfrm>
            <a:off x="6526060" y="4672222"/>
            <a:ext cx="1707168" cy="916682"/>
          </a:xfrm>
          <a:prstGeom prst="flowChartProcess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zh-TW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平均子女數目</a:t>
            </a:r>
            <a:r>
              <a:rPr lang="en-US" sz="2000" kern="1200" dirty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en-US" sz="2000" kern="1200" dirty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sz="2000" b="1" kern="1200" dirty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1.54</a:t>
            </a:r>
            <a:endParaRPr lang="zh-TW" sz="20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01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者的年齡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8</a:t>
            </a:fld>
            <a:endParaRPr lang="zh-HK" altLang="en-US"/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843082"/>
              </p:ext>
            </p:extLst>
          </p:nvPr>
        </p:nvGraphicFramePr>
        <p:xfrm>
          <a:off x="1201782" y="1556792"/>
          <a:ext cx="7268993" cy="4347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圖說文字 7"/>
          <p:cNvSpPr/>
          <p:nvPr/>
        </p:nvSpPr>
        <p:spPr>
          <a:xfrm>
            <a:off x="6012160" y="2708920"/>
            <a:ext cx="1174948" cy="504056"/>
          </a:xfrm>
          <a:prstGeom prst="wedgeRectCallout">
            <a:avLst>
              <a:gd name="adj1" fmla="val -96703"/>
              <a:gd name="adj2" fmla="val 6024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30.3%</a:t>
            </a: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5724128" y="4365104"/>
            <a:ext cx="1174948" cy="576064"/>
          </a:xfrm>
          <a:prstGeom prst="wedgeRectCallout">
            <a:avLst>
              <a:gd name="adj1" fmla="val -74531"/>
              <a:gd name="adj2" fmla="val -104064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45.0%</a:t>
            </a: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49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平均家庭每月收入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9</a:t>
            </a:fld>
            <a:endParaRPr lang="zh-HK" altLang="en-US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3331341"/>
              </p:ext>
            </p:extLst>
          </p:nvPr>
        </p:nvGraphicFramePr>
        <p:xfrm>
          <a:off x="457200" y="1600200"/>
          <a:ext cx="4019550" cy="4243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內容版面配置區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9087072"/>
              </p:ext>
            </p:extLst>
          </p:nvPr>
        </p:nvGraphicFramePr>
        <p:xfrm>
          <a:off x="4648200" y="1600200"/>
          <a:ext cx="4038600" cy="4243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25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737</TotalTime>
  <Words>2392</Words>
  <Application>Microsoft Office PowerPoint</Application>
  <PresentationFormat>如螢幕大小 (4:3)</PresentationFormat>
  <Paragraphs>501</Paragraphs>
  <Slides>39</Slides>
  <Notes>22</Notes>
  <HiddenSlides>3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Office 佈景主題</vt:lpstr>
      <vt:lpstr>基督教香港信義會 王賽明快樂家庭培育中心</vt:lpstr>
      <vt:lpstr>研究背景</vt:lpstr>
      <vt:lpstr>研究目標</vt:lpstr>
      <vt:lpstr>調查方法及樣本資料</vt:lpstr>
      <vt:lpstr>第一部份： 被訪者基本資料</vt:lpstr>
      <vt:lpstr>被訪者身份</vt:lpstr>
      <vt:lpstr>被訪者的子女數目</vt:lpstr>
      <vt:lpstr>被訪者的年齡</vt:lpstr>
      <vt:lpstr>被訪者的平均家庭每月收入</vt:lpstr>
      <vt:lpstr>第二部份： 家長快樂指數</vt:lpstr>
      <vt:lpstr>家長眼中的家庭快樂程度</vt:lpstr>
      <vt:lpstr>家庭崗位與快樂程度</vt:lpstr>
      <vt:lpstr>家長認為提升和減低 「家庭快樂」的最重要因素</vt:lpstr>
      <vt:lpstr>家庭快樂程度與家庭月入： 有微弱相關性</vt:lpstr>
      <vt:lpstr>第三部份：  被訪者每天和子女相處的狀況</vt:lpstr>
      <vt:lpstr>被訪者平均每天陪伴子女的時間</vt:lpstr>
      <vt:lpstr>被訪者平均每天與子女溝通時間 </vt:lpstr>
      <vt:lpstr>被訪者子女的主要照顧者</vt:lpstr>
      <vt:lpstr>家長快樂程度和主要照顧安排的關係</vt:lpstr>
      <vt:lpstr>第四部份：  提升家庭快樂的 三大支柱</vt:lpstr>
      <vt:lpstr>「快樂家庭」的三大支柱</vt:lpstr>
      <vt:lpstr>PowerPoint 簡報</vt:lpstr>
      <vt:lpstr>被訪者本人和家庭快樂程度</vt:lpstr>
      <vt:lpstr>家庭快樂程度與個人快樂程度的關係</vt:lpstr>
      <vt:lpstr>PowerPoint 簡報</vt:lpstr>
      <vt:lpstr>快樂技巧學習(一)：互助</vt:lpstr>
      <vt:lpstr>快樂技巧學習(二) ：溝通</vt:lpstr>
      <vt:lpstr>PowerPoint 簡報</vt:lpstr>
      <vt:lpstr>營造環境(一)：責任</vt:lpstr>
      <vt:lpstr>營造環境(二)：內聚</vt:lpstr>
      <vt:lpstr>討論及建議</vt:lpstr>
      <vt:lpstr>PowerPoint 簡報</vt:lpstr>
      <vt:lpstr> 全港#快樂家庭運動 </vt:lpstr>
      <vt:lpstr>PowerPoint 簡報</vt:lpstr>
      <vt:lpstr>全港#快樂家庭運動- #快樂行動</vt:lpstr>
      <vt:lpstr>全港 #快樂家庭運動</vt:lpstr>
      <vt:lpstr>PowerPoint 簡報</vt:lpstr>
      <vt:lpstr>個案分享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Staff</dc:creator>
  <cp:lastModifiedBy>staff</cp:lastModifiedBy>
  <cp:revision>63</cp:revision>
  <dcterms:created xsi:type="dcterms:W3CDTF">2016-04-18T09:57:55Z</dcterms:created>
  <dcterms:modified xsi:type="dcterms:W3CDTF">2016-05-26T05:47:54Z</dcterms:modified>
</cp:coreProperties>
</file>