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7" r:id="rId3"/>
    <p:sldId id="258" r:id="rId4"/>
    <p:sldId id="274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35" autoAdjust="0"/>
    <p:restoredTop sz="94660"/>
  </p:normalViewPr>
  <p:slideViewPr>
    <p:cSldViewPr>
      <p:cViewPr>
        <p:scale>
          <a:sx n="70" d="100"/>
          <a:sy n="70" d="100"/>
        </p:scale>
        <p:origin x="-150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1AD2E-44D2-417F-82C2-F2D4E81F15E1}" type="datetimeFigureOut">
              <a:rPr lang="zh-HK" altLang="en-US" smtClean="0"/>
              <a:t>4/7/2014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AB6E4-4084-4A5F-92BD-6BA50998F73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78939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4FA6-31CB-4D4A-B57E-7018BBA51170}" type="datetime1">
              <a:rPr lang="en-US" altLang="zh-HK" smtClean="0"/>
              <a:t>7/4/2014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625-0BB2-4FAA-A51E-A23E25ED83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CABA-8D99-4919-B1B8-9166715EFAF0}" type="datetime1">
              <a:rPr lang="en-US" altLang="zh-HK" smtClean="0"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625-0BB2-4FAA-A51E-A23E25ED8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AF7F-0DC9-460A-BC8B-FDB98C4CDAEE}" type="datetime1">
              <a:rPr lang="en-US" altLang="zh-HK" smtClean="0"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625-0BB2-4FAA-A51E-A23E25ED8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70EA-AE1A-4D3A-AB7E-E7AA7682FC17}" type="datetime1">
              <a:rPr lang="en-US" altLang="zh-HK" smtClean="0"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625-0BB2-4FAA-A51E-A23E25ED8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F0F1-C8D9-4728-AF91-C7455AA62305}" type="datetime1">
              <a:rPr lang="en-US" altLang="zh-HK" smtClean="0"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625-0BB2-4FAA-A51E-A23E25ED83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944F-205E-49C2-AB0C-A1126D99BCE9}" type="datetime1">
              <a:rPr lang="en-US" altLang="zh-HK" smtClean="0"/>
              <a:t>7/4/2014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625-0BB2-4FAA-A51E-A23E25ED8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B467-8251-4BFF-9F08-C550365A32FD}" type="datetime1">
              <a:rPr lang="en-US" altLang="zh-HK" smtClean="0"/>
              <a:t>7/4/2014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625-0BB2-4FAA-A51E-A23E25ED8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BC0D-215F-4F83-BF60-C3B1CB75260F}" type="datetime1">
              <a:rPr lang="en-US" altLang="zh-HK" smtClean="0"/>
              <a:t>7/4/2014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625-0BB2-4FAA-A51E-A23E25ED8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BC1D-2D03-4A14-A160-395A38E1079C}" type="datetime1">
              <a:rPr lang="en-US" altLang="zh-HK" smtClean="0"/>
              <a:t>7/4/2014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625-0BB2-4FAA-A51E-A23E25ED8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ECFA-2620-4EC5-B475-F8FF62160EE5}" type="datetime1">
              <a:rPr lang="en-US" altLang="zh-HK" smtClean="0"/>
              <a:t>7/4/2014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625-0BB2-4FAA-A51E-A23E25ED8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2451-91AE-4EB0-9624-F11192519C8A}" type="datetime1">
              <a:rPr lang="en-US" altLang="zh-HK" smtClean="0"/>
              <a:t>7/4/2014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A89625-0BB2-4FAA-A51E-A23E25ED835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C3CC5B-BDB8-4024-ACF7-42164E32B9A9}" type="datetime1">
              <a:rPr lang="en-US" altLang="zh-HK" smtClean="0"/>
              <a:t>7/4/2014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A89625-0BB2-4FAA-A51E-A23E25ED835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快樂巨升</a:t>
            </a:r>
            <a:r>
              <a:rPr lang="zh-TW" altLang="en-US" dirty="0">
                <a:effectLst/>
              </a:rPr>
              <a:t>計劃成效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香港城市大學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應用社會科學系副教授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郭黎玉晶博士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625-0BB2-4FAA-A51E-A23E25ED83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0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計劃成效評估 </a:t>
            </a:r>
            <a:r>
              <a:rPr lang="en-US" altLang="zh-TW" dirty="0" smtClean="0"/>
              <a:t>(</a:t>
            </a:r>
            <a:r>
              <a:rPr lang="zh-TW" altLang="en-US" dirty="0" smtClean="0"/>
              <a:t>焦慮情緒</a:t>
            </a:r>
            <a:r>
              <a:rPr lang="en-US" altLang="zh-TW" dirty="0" smtClean="0"/>
              <a:t>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72" y="2020014"/>
            <a:ext cx="1084959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886003"/>
              </p:ext>
            </p:extLst>
          </p:nvPr>
        </p:nvGraphicFramePr>
        <p:xfrm>
          <a:off x="539552" y="4725404"/>
          <a:ext cx="8307022" cy="1007851"/>
        </p:xfrm>
        <a:graphic>
          <a:graphicData uri="http://schemas.openxmlformats.org/drawingml/2006/table">
            <a:tbl>
              <a:tblPr firstRow="1" firstCol="1" bandRow="1"/>
              <a:tblGrid>
                <a:gridCol w="1519436"/>
                <a:gridCol w="1136460"/>
                <a:gridCol w="1136460"/>
                <a:gridCol w="1136460"/>
                <a:gridCol w="1262040"/>
                <a:gridCol w="1262931"/>
                <a:gridCol w="853235"/>
              </a:tblGrid>
              <a:tr h="270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實驗組</a:t>
                      </a: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(n=670)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控制組</a:t>
                      </a: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(n=620)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前後測</a:t>
                      </a: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x</a:t>
                      </a:r>
                      <a:r>
                        <a:rPr lang="zh-TW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控制</a:t>
                      </a: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/</a:t>
                      </a:r>
                      <a:r>
                        <a:rPr lang="zh-TW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實驗組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7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前測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1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平均數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</a:t>
                      </a:r>
                      <a:r>
                        <a:rPr lang="zh-TW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標準差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後測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1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平均數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</a:t>
                      </a:r>
                      <a:r>
                        <a:rPr lang="zh-TW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標準差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前測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1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平均數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</a:t>
                      </a:r>
                      <a:r>
                        <a:rPr lang="zh-TW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標準差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後測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1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平均數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</a:t>
                      </a:r>
                      <a:r>
                        <a:rPr lang="zh-TW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標準差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F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焦慮情緒</a:t>
                      </a: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(0-21)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8.14 (3.56)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7.29 (3.51)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8.14 (3.49)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7.67 (3.66)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4.64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*</a:t>
                      </a:r>
                      <a:endParaRPr lang="en-US" sz="15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625-0BB2-4FAA-A51E-A23E25ED835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2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計劃成效</a:t>
            </a:r>
            <a:r>
              <a:rPr lang="zh-TW" altLang="en-US" dirty="0" smtClean="0"/>
              <a:t>評估總結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實驗組在樂觀態度、希望態度、快樂感覺的上升幅度與及焦慮情緒的下降幅度，均較控制組的為</a:t>
            </a:r>
            <a:r>
              <a:rPr lang="zh-TW" altLang="en-US" dirty="0" smtClean="0"/>
              <a:t>大</a:t>
            </a:r>
            <a:r>
              <a:rPr lang="zh-TW" altLang="en-US" dirty="0"/>
              <a:t>，</a:t>
            </a:r>
            <a:r>
              <a:rPr lang="zh-TW" altLang="en-US" dirty="0" smtClean="0"/>
              <a:t>當中</a:t>
            </a:r>
            <a:r>
              <a:rPr lang="zh-TW" altLang="en-US" dirty="0"/>
              <a:t>以提升希望態度的效果最為明顯。</a:t>
            </a:r>
            <a:endParaRPr lang="en-US" altLang="zh-TW" dirty="0" smtClean="0"/>
          </a:p>
          <a:p>
            <a:r>
              <a:rPr lang="zh-TW" altLang="en-US" dirty="0" smtClean="0"/>
              <a:t>可見</a:t>
            </a:r>
            <a:r>
              <a:rPr lang="zh-TW" altLang="en-US" dirty="0"/>
              <a:t>計劃能提升學童的樂觀和希望態度，增加快樂感覺和減低焦慮情緒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625-0BB2-4FAA-A51E-A23E25ED835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9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不同背景資料分組在各研究變數上的</a:t>
            </a:r>
            <a:r>
              <a:rPr lang="zh-TW" altLang="en-US" dirty="0" smtClean="0"/>
              <a:t>分別 </a:t>
            </a:r>
            <a:r>
              <a:rPr lang="en-US" altLang="zh-TW" dirty="0" smtClean="0"/>
              <a:t>(</a:t>
            </a:r>
            <a:r>
              <a:rPr lang="zh-TW" altLang="en-US" dirty="0" smtClean="0"/>
              <a:t>性別</a:t>
            </a:r>
            <a:r>
              <a:rPr lang="en-US" altLang="zh-TW" dirty="0" smtClean="0"/>
              <a:t>)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35224"/>
            <a:ext cx="10775126" cy="3514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625-0BB2-4FAA-A51E-A23E25ED835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4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不同背景資料分組在各研究變數上的分別 </a:t>
            </a:r>
            <a:r>
              <a:rPr lang="en-US" altLang="zh-TW" dirty="0" smtClean="0"/>
              <a:t>(</a:t>
            </a:r>
            <a:r>
              <a:rPr lang="zh-TW" altLang="en-US" dirty="0" smtClean="0"/>
              <a:t>宗教背景</a:t>
            </a:r>
            <a:r>
              <a:rPr lang="en-US" altLang="zh-TW" dirty="0" smtClean="0"/>
              <a:t>)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52936"/>
            <a:ext cx="10807767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625-0BB2-4FAA-A51E-A23E25ED835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不同背景資料分組在各研究變數上的</a:t>
            </a:r>
            <a:r>
              <a:rPr lang="zh-TW" altLang="en-US" dirty="0" smtClean="0"/>
              <a:t>分別 </a:t>
            </a:r>
            <a:r>
              <a:rPr lang="en-US" altLang="zh-TW" dirty="0" smtClean="0"/>
              <a:t>(</a:t>
            </a:r>
            <a:r>
              <a:rPr lang="zh-TW" altLang="en-US" dirty="0" smtClean="0"/>
              <a:t>總結</a:t>
            </a:r>
            <a:r>
              <a:rPr lang="en-US" altLang="zh-TW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在基線上的比較，男生的希望態度顯著比女生</a:t>
            </a:r>
            <a:r>
              <a:rPr lang="zh-TW" altLang="en-US" dirty="0" smtClean="0"/>
              <a:t>高；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而</a:t>
            </a:r>
            <a:r>
              <a:rPr lang="zh-TW" altLang="en-US" dirty="0"/>
              <a:t>女生的快樂感覺則顯著比男生</a:t>
            </a:r>
            <a:r>
              <a:rPr lang="zh-TW" altLang="en-US" dirty="0" smtClean="0"/>
              <a:t>高</a:t>
            </a:r>
            <a:endParaRPr lang="en-US" altLang="zh-TW" dirty="0" smtClean="0"/>
          </a:p>
          <a:p>
            <a:r>
              <a:rPr lang="zh-TW" altLang="en-US" dirty="0" smtClean="0"/>
              <a:t>有宗教背景的學生的樂觀態度與及希望態度，比起沒有宗教背景的學生顯著為高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625-0BB2-4FAA-A51E-A23E25ED835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1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正向心理因素改變與焦慮情緒改變之間的</a:t>
            </a:r>
            <a:r>
              <a:rPr lang="zh-TW" altLang="en-US" dirty="0" smtClean="0"/>
              <a:t>關聯</a:t>
            </a:r>
            <a:endParaRPr lang="en-US" dirty="0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99" y="2489200"/>
            <a:ext cx="8507681" cy="2557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625-0BB2-4FAA-A51E-A23E25ED835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9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正向心理因素改變與焦慮情緒改變之間的關聯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單純考慮各個正向心理因素與焦慮情緒在計劃前後的改變之間的</a:t>
            </a:r>
            <a:r>
              <a:rPr lang="zh-TW" altLang="en-US" dirty="0" smtClean="0"/>
              <a:t>關聯，</a:t>
            </a:r>
            <a:r>
              <a:rPr lang="zh-TW" altLang="en-US" dirty="0"/>
              <a:t>各個正向心理因素的改變與焦慮情緒改變有顯著的負向關聯，即當正向心理因素的分數上升，焦慮情緒的分數下跌；而各個正向心理因素的改變之間有顯著的正向關聯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625-0BB2-4FAA-A51E-A23E25ED835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9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計劃效能在不同背景資料分組上的</a:t>
            </a:r>
            <a:r>
              <a:rPr lang="zh-TW" altLang="en-US" dirty="0" smtClean="0"/>
              <a:t>分別 </a:t>
            </a:r>
            <a:r>
              <a:rPr lang="en-US" altLang="zh-TW" dirty="0" smtClean="0"/>
              <a:t>(</a:t>
            </a:r>
            <a:r>
              <a:rPr lang="zh-TW" altLang="en-US" dirty="0" smtClean="0"/>
              <a:t>快樂感覺</a:t>
            </a:r>
            <a:r>
              <a:rPr lang="en-US" altLang="zh-TW" dirty="0" smtClean="0"/>
              <a:t>x</a:t>
            </a:r>
            <a:r>
              <a:rPr lang="zh-TW" altLang="en-US" dirty="0" smtClean="0"/>
              <a:t>性別</a:t>
            </a:r>
            <a:r>
              <a:rPr lang="en-US" altLang="zh-TW" dirty="0" smtClean="0"/>
              <a:t>)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4"/>
            <a:ext cx="10573672" cy="3137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267169"/>
              </p:ext>
            </p:extLst>
          </p:nvPr>
        </p:nvGraphicFramePr>
        <p:xfrm>
          <a:off x="395536" y="4925076"/>
          <a:ext cx="8386597" cy="833821"/>
        </p:xfrm>
        <a:graphic>
          <a:graphicData uri="http://schemas.openxmlformats.org/drawingml/2006/table">
            <a:tbl>
              <a:tblPr firstRow="1" firstCol="1" bandRow="1"/>
              <a:tblGrid>
                <a:gridCol w="1533991"/>
                <a:gridCol w="1147346"/>
                <a:gridCol w="1147346"/>
                <a:gridCol w="1147346"/>
                <a:gridCol w="1274130"/>
                <a:gridCol w="1275029"/>
                <a:gridCol w="861409"/>
              </a:tblGrid>
              <a:tr h="272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ea"/>
                          <a:ea typeface="+mj-ea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+mj-ea"/>
                          <a:ea typeface="+mj-ea"/>
                          <a:cs typeface="Times New Roman"/>
                        </a:rPr>
                        <a:t>男性</a:t>
                      </a:r>
                      <a:r>
                        <a:rPr lang="en-US" sz="1600">
                          <a:effectLst/>
                          <a:latin typeface="+mj-ea"/>
                          <a:ea typeface="+mj-ea"/>
                          <a:cs typeface="Times New Roman"/>
                        </a:rPr>
                        <a:t> (n=303)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+mj-ea"/>
                          <a:ea typeface="+mj-ea"/>
                          <a:cs typeface="Times New Roman"/>
                        </a:rPr>
                        <a:t>女性</a:t>
                      </a:r>
                      <a:r>
                        <a:rPr lang="en-US" sz="1600">
                          <a:effectLst/>
                          <a:latin typeface="+mj-ea"/>
                          <a:ea typeface="+mj-ea"/>
                          <a:cs typeface="Times New Roman"/>
                        </a:rPr>
                        <a:t> (n=367)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+mj-ea"/>
                          <a:ea typeface="+mj-ea"/>
                          <a:cs typeface="Times New Roman"/>
                        </a:rPr>
                        <a:t>前後測</a:t>
                      </a:r>
                      <a:r>
                        <a:rPr lang="en-US" sz="1600">
                          <a:effectLst/>
                          <a:latin typeface="+mj-ea"/>
                          <a:ea typeface="+mj-ea"/>
                          <a:cs typeface="Times New Roman"/>
                        </a:rPr>
                        <a:t>x</a:t>
                      </a:r>
                      <a:r>
                        <a:rPr lang="zh-TW" sz="1600">
                          <a:effectLst/>
                          <a:latin typeface="+mj-ea"/>
                          <a:ea typeface="+mj-ea"/>
                          <a:cs typeface="Times New Roman"/>
                        </a:rPr>
                        <a:t>性別</a:t>
                      </a:r>
                      <a:endParaRPr lang="en-US" sz="160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ea"/>
                          <a:ea typeface="+mj-ea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+mj-ea"/>
                          <a:ea typeface="+mj-ea"/>
                          <a:cs typeface="Times New Roman"/>
                        </a:rPr>
                        <a:t>前測</a:t>
                      </a:r>
                      <a:endParaRPr lang="en-US" sz="160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+mj-ea"/>
                          <a:ea typeface="+mj-ea"/>
                          <a:cs typeface="Times New Roman"/>
                        </a:rPr>
                        <a:t>後測</a:t>
                      </a:r>
                      <a:endParaRPr lang="en-US" sz="160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+mj-ea"/>
                          <a:ea typeface="+mj-ea"/>
                          <a:cs typeface="Times New Roman"/>
                        </a:rPr>
                        <a:t>前測</a:t>
                      </a:r>
                      <a:endParaRPr lang="en-US" sz="160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+mj-ea"/>
                          <a:ea typeface="+mj-ea"/>
                          <a:cs typeface="Times New Roman"/>
                        </a:rPr>
                        <a:t>後測</a:t>
                      </a:r>
                      <a:endParaRPr lang="en-US" sz="160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ea"/>
                          <a:ea typeface="+mj-ea"/>
                          <a:cs typeface="Times New Roman"/>
                        </a:rPr>
                        <a:t>F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快樂感覺</a:t>
                      </a: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(1-7)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4.42 (1.21)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4.61 (1.12)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4.67 (1.07)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4.70 (1.06)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4.55</a:t>
                      </a:r>
                      <a:endParaRPr lang="en-US" sz="15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*</a:t>
                      </a:r>
                      <a:endParaRPr lang="en-US" sz="15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625-0BB2-4FAA-A51E-A23E25ED835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4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計劃效能在不同背景資料分組上的分別 </a:t>
            </a:r>
            <a:r>
              <a:rPr lang="en-US" altLang="zh-TW" dirty="0" smtClean="0"/>
              <a:t>(</a:t>
            </a:r>
            <a:r>
              <a:rPr lang="zh-TW" altLang="en-US" dirty="0" smtClean="0"/>
              <a:t>樂觀態度</a:t>
            </a:r>
            <a:r>
              <a:rPr lang="en-US" altLang="zh-TW" dirty="0" smtClean="0"/>
              <a:t>x</a:t>
            </a:r>
            <a:r>
              <a:rPr lang="zh-TW" altLang="en-US" dirty="0" smtClean="0"/>
              <a:t>宗教背景</a:t>
            </a:r>
            <a:r>
              <a:rPr lang="en-US" altLang="zh-TW" dirty="0" smtClean="0"/>
              <a:t>)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02" y="2348880"/>
            <a:ext cx="10678930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261735"/>
              </p:ext>
            </p:extLst>
          </p:nvPr>
        </p:nvGraphicFramePr>
        <p:xfrm>
          <a:off x="467544" y="4938874"/>
          <a:ext cx="8134827" cy="794382"/>
        </p:xfrm>
        <a:graphic>
          <a:graphicData uri="http://schemas.openxmlformats.org/drawingml/2006/table">
            <a:tbl>
              <a:tblPr firstRow="1" firstCol="1" bandRow="1"/>
              <a:tblGrid>
                <a:gridCol w="1487940"/>
                <a:gridCol w="1112902"/>
                <a:gridCol w="1112902"/>
                <a:gridCol w="1112902"/>
                <a:gridCol w="1235880"/>
                <a:gridCol w="1236752"/>
                <a:gridCol w="835549"/>
              </a:tblGrid>
              <a:tr h="264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 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沒有宗教背景</a:t>
                      </a: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(n=498)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有宗教背景</a:t>
                      </a: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 (n=172)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前後測</a:t>
                      </a: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x</a:t>
                      </a:r>
                      <a:r>
                        <a:rPr lang="zh-TW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宗教背景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 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前測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後測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前測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後測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F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 dirty="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樂觀態度</a:t>
                      </a:r>
                      <a:r>
                        <a:rPr lang="en-US" sz="1500" dirty="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(1-4)</a:t>
                      </a:r>
                      <a:endParaRPr lang="en-US" sz="15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2.50 (0.52)</a:t>
                      </a:r>
                      <a:endParaRPr lang="en-US" sz="15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2.63 (0.46)</a:t>
                      </a:r>
                      <a:endParaRPr lang="en-US" sz="15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2.63 (0.45)</a:t>
                      </a:r>
                      <a:endParaRPr lang="en-US" sz="15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2.68 (0.51)</a:t>
                      </a:r>
                      <a:endParaRPr lang="en-US" sz="15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3.76</a:t>
                      </a:r>
                      <a:endParaRPr lang="en-US" sz="15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^</a:t>
                      </a:r>
                      <a:endParaRPr lang="en-US" sz="15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625-0BB2-4FAA-A51E-A23E25ED835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計劃效能在不同背景資料分組上的</a:t>
            </a:r>
            <a:r>
              <a:rPr lang="zh-TW" altLang="en-US" dirty="0" smtClean="0"/>
              <a:t>分別 </a:t>
            </a:r>
            <a:r>
              <a:rPr lang="en-US" altLang="zh-TW" dirty="0" smtClean="0"/>
              <a:t>(</a:t>
            </a:r>
            <a:r>
              <a:rPr lang="zh-TW" altLang="en-US" dirty="0" smtClean="0"/>
              <a:t>總結</a:t>
            </a:r>
            <a:r>
              <a:rPr lang="en-US" altLang="zh-TW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男生在參與計劃前後，在快樂感覺的提升顯著較女生的轉變為大</a:t>
            </a:r>
            <a:r>
              <a:rPr lang="zh-TW" altLang="en-US" dirty="0" smtClean="0"/>
              <a:t>；</a:t>
            </a:r>
            <a:endParaRPr lang="en-US" altLang="zh-TW" smtClean="0"/>
          </a:p>
          <a:p>
            <a:r>
              <a:rPr lang="zh-TW" altLang="en-US" smtClean="0"/>
              <a:t>沒有</a:t>
            </a:r>
            <a:r>
              <a:rPr lang="zh-TW" altLang="en-US"/>
              <a:t>宗教背景的學童在參與計劃後，樂觀態度的提升較有宗教背景的學童為大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625-0BB2-4FAA-A51E-A23E25ED835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9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研究</a:t>
            </a:r>
            <a:r>
              <a:rPr lang="zh-TW" altLang="en-US" b="1" dirty="0" smtClean="0"/>
              <a:t>背景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本研究旨在分析本港中學生在參與「快樂巨升」正向</a:t>
            </a:r>
            <a:r>
              <a:rPr lang="zh-TW" altLang="en-US" dirty="0" smtClean="0"/>
              <a:t>心理小組</a:t>
            </a:r>
            <a:r>
              <a:rPr lang="zh-TW" altLang="en-US" dirty="0"/>
              <a:t>前後，他們於以下各範疇的表現有否出現改變。</a:t>
            </a:r>
            <a:endParaRPr lang="en-US" dirty="0"/>
          </a:p>
          <a:p>
            <a:pPr lvl="1"/>
            <a:r>
              <a:rPr lang="zh-TW" altLang="en-US" dirty="0"/>
              <a:t>焦慮情緒</a:t>
            </a:r>
            <a:endParaRPr lang="en-US" dirty="0"/>
          </a:p>
          <a:p>
            <a:pPr lvl="1"/>
            <a:r>
              <a:rPr lang="zh-TW" altLang="en-US" dirty="0"/>
              <a:t>樂觀態度</a:t>
            </a:r>
            <a:endParaRPr lang="en-US" dirty="0"/>
          </a:p>
          <a:p>
            <a:pPr lvl="1"/>
            <a:r>
              <a:rPr lang="zh-TW" altLang="en-US" dirty="0"/>
              <a:t>希望感覺</a:t>
            </a:r>
            <a:endParaRPr lang="en-US" dirty="0"/>
          </a:p>
          <a:p>
            <a:pPr lvl="1"/>
            <a:r>
              <a:rPr lang="zh-TW" altLang="en-US" dirty="0"/>
              <a:t>快樂態度</a:t>
            </a:r>
            <a:endParaRPr lang="en-US" dirty="0"/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625-0BB2-4FAA-A51E-A23E25ED83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5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調查對象的背景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793863"/>
              </p:ext>
            </p:extLst>
          </p:nvPr>
        </p:nvGraphicFramePr>
        <p:xfrm>
          <a:off x="395536" y="2276872"/>
          <a:ext cx="3925766" cy="33123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9263"/>
                <a:gridCol w="959632"/>
                <a:gridCol w="1046871"/>
              </a:tblGrid>
              <a:tr h="509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答題者背景資料</a:t>
                      </a:r>
                      <a:endParaRPr 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控制組</a:t>
                      </a:r>
                      <a:endParaRPr 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(n=620)</a:t>
                      </a:r>
                      <a:endParaRPr 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實驗組</a:t>
                      </a:r>
                      <a:endParaRPr 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(n=670)</a:t>
                      </a:r>
                      <a:endParaRPr 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</a:tr>
              <a:tr h="254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性別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</a:tr>
              <a:tr h="254798">
                <a:tc>
                  <a:txBody>
                    <a:bodyPr/>
                    <a:lstStyle/>
                    <a:p>
                      <a:pPr marL="2882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男性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40.7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45.2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</a:tr>
              <a:tr h="254798">
                <a:tc>
                  <a:txBody>
                    <a:bodyPr/>
                    <a:lstStyle/>
                    <a:p>
                      <a:pPr marL="2882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女性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59.3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54.8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</a:tr>
              <a:tr h="254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年齡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</a:tr>
              <a:tr h="254798">
                <a:tc>
                  <a:txBody>
                    <a:bodyPr/>
                    <a:lstStyle/>
                    <a:p>
                      <a:pPr marL="2882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14-15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40.2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37.7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</a:tr>
              <a:tr h="254798">
                <a:tc>
                  <a:txBody>
                    <a:bodyPr/>
                    <a:lstStyle/>
                    <a:p>
                      <a:pPr marL="2882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16-17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57.0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57.0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</a:tr>
              <a:tr h="254798">
                <a:tc>
                  <a:txBody>
                    <a:bodyPr/>
                    <a:lstStyle/>
                    <a:p>
                      <a:pPr marL="2882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18-20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2.8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5.3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</a:tr>
              <a:tr h="254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就讀年級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</a:tr>
              <a:tr h="254798">
                <a:tc>
                  <a:txBody>
                    <a:bodyPr/>
                    <a:lstStyle/>
                    <a:p>
                      <a:pPr marL="2882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中四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50.6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47.5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</a:tr>
              <a:tr h="254798">
                <a:tc>
                  <a:txBody>
                    <a:bodyPr/>
                    <a:lstStyle/>
                    <a:p>
                      <a:pPr marL="2882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中五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40.9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44.0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</a:tr>
              <a:tr h="254798">
                <a:tc>
                  <a:txBody>
                    <a:bodyPr/>
                    <a:lstStyle/>
                    <a:p>
                      <a:pPr marL="2882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中六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8.6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8.4</a:t>
                      </a:r>
                      <a:endParaRPr 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3086" marR="83086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847725"/>
              </p:ext>
            </p:extLst>
          </p:nvPr>
        </p:nvGraphicFramePr>
        <p:xfrm>
          <a:off x="4644007" y="2276872"/>
          <a:ext cx="4191277" cy="2448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9069"/>
                <a:gridCol w="1024534"/>
                <a:gridCol w="1117674"/>
              </a:tblGrid>
              <a:tr h="544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答題者背景資料</a:t>
                      </a:r>
                      <a:endParaRPr 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8706" marR="88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控制組</a:t>
                      </a:r>
                      <a:endParaRPr 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(n=620)</a:t>
                      </a:r>
                      <a:endParaRPr 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8706" marR="88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實驗組</a:t>
                      </a:r>
                      <a:endParaRPr 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(n=670)</a:t>
                      </a:r>
                      <a:endParaRPr 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8706" marR="88706" marT="0" marB="0"/>
                </a:tc>
              </a:tr>
              <a:tr h="272030">
                <a:tc>
                  <a:txBody>
                    <a:bodyPr/>
                    <a:lstStyle/>
                    <a:p>
                      <a:pPr marL="2882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香港</a:t>
                      </a:r>
                      <a:endParaRPr 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8706" marR="88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79.2</a:t>
                      </a:r>
                      <a:endParaRPr lang="en-US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8706" marR="88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73.9</a:t>
                      </a:r>
                      <a:endParaRPr lang="en-US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8706" marR="88706" marT="0" marB="0"/>
                </a:tc>
              </a:tr>
              <a:tr h="272030">
                <a:tc>
                  <a:txBody>
                    <a:bodyPr/>
                    <a:lstStyle/>
                    <a:p>
                      <a:pPr marL="2882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中國大陸</a:t>
                      </a:r>
                      <a:endParaRPr 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8706" marR="88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20.2</a:t>
                      </a:r>
                      <a:endParaRPr 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8706" marR="88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24.9</a:t>
                      </a:r>
                      <a:endParaRPr lang="en-US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8706" marR="88706" marT="0" marB="0"/>
                </a:tc>
              </a:tr>
              <a:tr h="272030">
                <a:tc>
                  <a:txBody>
                    <a:bodyPr/>
                    <a:lstStyle/>
                    <a:p>
                      <a:pPr marL="2882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其他地方</a:t>
                      </a:r>
                      <a:endParaRPr lang="en-US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8706" marR="88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0.6</a:t>
                      </a:r>
                      <a:endParaRPr 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8706" marR="88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1.2</a:t>
                      </a:r>
                      <a:endParaRPr 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8706" marR="88706" marT="0" marB="0"/>
                </a:tc>
              </a:tr>
              <a:tr h="272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與父母居住情況</a:t>
                      </a:r>
                      <a:endParaRPr lang="en-US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8706" marR="88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en-US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8706" marR="88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8706" marR="88706" marT="0" marB="0"/>
                </a:tc>
              </a:tr>
              <a:tr h="272030">
                <a:tc>
                  <a:txBody>
                    <a:bodyPr/>
                    <a:lstStyle/>
                    <a:p>
                      <a:pPr marL="2882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與父母同住</a:t>
                      </a:r>
                      <a:endParaRPr lang="en-US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8706" marR="88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85.0</a:t>
                      </a:r>
                      <a:endParaRPr lang="en-US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8706" marR="88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82.6</a:t>
                      </a:r>
                      <a:endParaRPr lang="en-US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8706" marR="88706" marT="0" marB="0"/>
                </a:tc>
              </a:tr>
              <a:tr h="272030">
                <a:tc>
                  <a:txBody>
                    <a:bodyPr/>
                    <a:lstStyle/>
                    <a:p>
                      <a:pPr marL="2882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與單親同住</a:t>
                      </a:r>
                      <a:endParaRPr lang="en-US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8706" marR="88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12.7</a:t>
                      </a:r>
                      <a:endParaRPr lang="en-US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8706" marR="88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14.4</a:t>
                      </a:r>
                      <a:endParaRPr 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8706" marR="88706" marT="0" marB="0"/>
                </a:tc>
              </a:tr>
              <a:tr h="272030">
                <a:tc>
                  <a:txBody>
                    <a:bodyPr/>
                    <a:lstStyle/>
                    <a:p>
                      <a:pPr marL="2882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並非與父母同住</a:t>
                      </a:r>
                      <a:endParaRPr lang="en-US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8706" marR="88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2.3</a:t>
                      </a:r>
                      <a:endParaRPr 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8706" marR="88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3.0</a:t>
                      </a:r>
                      <a:endParaRPr 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8706" marR="88706" marT="0" marB="0"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625-0BB2-4FAA-A51E-A23E25ED83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8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調查對象的</a:t>
            </a:r>
            <a:r>
              <a:rPr lang="zh-TW" altLang="en-US" dirty="0" smtClean="0"/>
              <a:t>背景 </a:t>
            </a:r>
            <a:r>
              <a:rPr lang="en-US" altLang="zh-TW" dirty="0" smtClean="0"/>
              <a:t>(</a:t>
            </a:r>
            <a:r>
              <a:rPr lang="zh-TW" altLang="en-US" dirty="0" smtClean="0"/>
              <a:t>續</a:t>
            </a:r>
            <a:r>
              <a:rPr lang="en-US" altLang="zh-TW" dirty="0" smtClean="0"/>
              <a:t>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156539"/>
              </p:ext>
            </p:extLst>
          </p:nvPr>
        </p:nvGraphicFramePr>
        <p:xfrm>
          <a:off x="323528" y="2564904"/>
          <a:ext cx="4082797" cy="2592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7616"/>
                <a:gridCol w="1007870"/>
                <a:gridCol w="937311"/>
              </a:tblGrid>
              <a:tr h="518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答題者背景資料</a:t>
                      </a:r>
                      <a:endParaRPr 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4531" marR="84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控制組</a:t>
                      </a:r>
                      <a:endParaRPr 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(n=620)</a:t>
                      </a:r>
                      <a:endParaRPr 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4531" marR="84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實驗組</a:t>
                      </a:r>
                      <a:endParaRPr 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(n=670)</a:t>
                      </a:r>
                      <a:endParaRPr 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4531" marR="84531" marT="0" marB="0"/>
                </a:tc>
              </a:tr>
              <a:tr h="259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宗教背景</a:t>
                      </a:r>
                      <a:endParaRPr 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4531" marR="84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4531" marR="84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4531" marR="84531" marT="0" marB="0"/>
                </a:tc>
              </a:tr>
              <a:tr h="259229">
                <a:tc>
                  <a:txBody>
                    <a:bodyPr/>
                    <a:lstStyle/>
                    <a:p>
                      <a:pPr marL="2882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沒有宗教信仰</a:t>
                      </a:r>
                      <a:endParaRPr 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4531" marR="84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67.7</a:t>
                      </a:r>
                      <a:endParaRPr 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4531" marR="84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74.4</a:t>
                      </a:r>
                      <a:endParaRPr 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4531" marR="84531" marT="0" marB="0"/>
                </a:tc>
              </a:tr>
              <a:tr h="259229">
                <a:tc>
                  <a:txBody>
                    <a:bodyPr/>
                    <a:lstStyle/>
                    <a:p>
                      <a:pPr marL="2882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有宗教信仰</a:t>
                      </a:r>
                      <a:endParaRPr 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4531" marR="84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32.3</a:t>
                      </a:r>
                      <a:endParaRPr 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4531" marR="84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25.6</a:t>
                      </a:r>
                      <a:endParaRPr 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4531" marR="84531" marT="0" marB="0"/>
                </a:tc>
              </a:tr>
              <a:tr h="259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父親工作情況</a:t>
                      </a:r>
                      <a:endParaRPr 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4531" marR="84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4531" marR="84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4531" marR="84531" marT="0" marB="0"/>
                </a:tc>
              </a:tr>
              <a:tr h="259229">
                <a:tc>
                  <a:txBody>
                    <a:bodyPr/>
                    <a:lstStyle/>
                    <a:p>
                      <a:pPr marL="2882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全職工作</a:t>
                      </a:r>
                      <a:endParaRPr 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4531" marR="84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78.0</a:t>
                      </a:r>
                      <a:endParaRPr 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4531" marR="84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77.6</a:t>
                      </a:r>
                      <a:endParaRPr 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4531" marR="84531" marT="0" marB="0"/>
                </a:tc>
              </a:tr>
              <a:tr h="259229">
                <a:tc>
                  <a:txBody>
                    <a:bodyPr/>
                    <a:lstStyle/>
                    <a:p>
                      <a:pPr marL="2882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兼職工作</a:t>
                      </a:r>
                      <a:endParaRPr 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4531" marR="84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10.9</a:t>
                      </a:r>
                      <a:endParaRPr 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4531" marR="84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10.8</a:t>
                      </a:r>
                      <a:endParaRPr 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4531" marR="84531" marT="0" marB="0"/>
                </a:tc>
              </a:tr>
              <a:tr h="259229">
                <a:tc>
                  <a:txBody>
                    <a:bodyPr/>
                    <a:lstStyle/>
                    <a:p>
                      <a:pPr marL="2882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待業</a:t>
                      </a:r>
                      <a:r>
                        <a:rPr lang="en-US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家庭照顧者</a:t>
                      </a:r>
                      <a:endParaRPr 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4531" marR="84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5.3</a:t>
                      </a:r>
                      <a:endParaRPr 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4531" marR="84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6.7</a:t>
                      </a:r>
                      <a:endParaRPr 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4531" marR="84531" marT="0" marB="0"/>
                </a:tc>
              </a:tr>
              <a:tr h="259229">
                <a:tc>
                  <a:txBody>
                    <a:bodyPr/>
                    <a:lstStyle/>
                    <a:p>
                      <a:pPr marL="2882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  <a:endParaRPr 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4531" marR="84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5.8</a:t>
                      </a:r>
                      <a:endParaRPr 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4531" marR="84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4.9</a:t>
                      </a:r>
                      <a:endParaRPr 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4531" marR="84531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324290"/>
              </p:ext>
            </p:extLst>
          </p:nvPr>
        </p:nvGraphicFramePr>
        <p:xfrm>
          <a:off x="4716016" y="2564904"/>
          <a:ext cx="3906441" cy="2304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5282"/>
                <a:gridCol w="964335"/>
                <a:gridCol w="896824"/>
              </a:tblGrid>
              <a:tr h="512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答題者背景資料</a:t>
                      </a:r>
                      <a:endParaRPr 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0880" marR="808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控制組</a:t>
                      </a:r>
                      <a:endParaRPr 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(n=620)</a:t>
                      </a:r>
                      <a:endParaRPr 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0880" marR="808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實驗組</a:t>
                      </a:r>
                      <a:endParaRPr 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(n=670)</a:t>
                      </a:r>
                      <a:endParaRPr 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0880" marR="80880" marT="0" marB="0"/>
                </a:tc>
              </a:tr>
              <a:tr h="256028">
                <a:tc>
                  <a:txBody>
                    <a:bodyPr/>
                    <a:lstStyle/>
                    <a:p>
                      <a:pPr marL="2882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全職工作</a:t>
                      </a:r>
                      <a:endParaRPr 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0880" marR="808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49.6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0880" marR="808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49.3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0880" marR="80880" marT="0" marB="0"/>
                </a:tc>
              </a:tr>
              <a:tr h="256028">
                <a:tc>
                  <a:txBody>
                    <a:bodyPr/>
                    <a:lstStyle/>
                    <a:p>
                      <a:pPr marL="2882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兼職工作</a:t>
                      </a:r>
                      <a:endParaRPr 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0880" marR="808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19.7</a:t>
                      </a:r>
                      <a:endParaRPr 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0880" marR="808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18.3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0880" marR="80880" marT="0" marB="0"/>
                </a:tc>
              </a:tr>
              <a:tr h="256028">
                <a:tc>
                  <a:txBody>
                    <a:bodyPr/>
                    <a:lstStyle/>
                    <a:p>
                      <a:pPr marL="2882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待業</a:t>
                      </a: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家庭照顧者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0880" marR="808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28.4</a:t>
                      </a:r>
                      <a:endParaRPr 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0880" marR="808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29.0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0880" marR="80880" marT="0" marB="0"/>
                </a:tc>
              </a:tr>
              <a:tr h="256028">
                <a:tc>
                  <a:txBody>
                    <a:bodyPr/>
                    <a:lstStyle/>
                    <a:p>
                      <a:pPr marL="2882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0880" marR="808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2.3</a:t>
                      </a:r>
                      <a:endParaRPr 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0880" marR="808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3.4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0880" marR="80880" marT="0" marB="0"/>
                </a:tc>
              </a:tr>
              <a:tr h="256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家庭有否領取綜援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0880" marR="808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0880" marR="808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0880" marR="80880" marT="0" marB="0"/>
                </a:tc>
              </a:tr>
              <a:tr h="256028">
                <a:tc>
                  <a:txBody>
                    <a:bodyPr/>
                    <a:lstStyle/>
                    <a:p>
                      <a:pPr marL="2882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沒有領取綜援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0880" marR="808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92.9</a:t>
                      </a:r>
                      <a:endParaRPr 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0880" marR="808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89.8</a:t>
                      </a:r>
                      <a:endParaRPr 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0880" marR="80880" marT="0" marB="0"/>
                </a:tc>
              </a:tr>
              <a:tr h="256028">
                <a:tc>
                  <a:txBody>
                    <a:bodyPr/>
                    <a:lstStyle/>
                    <a:p>
                      <a:pPr marL="2882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有領取綜援</a:t>
                      </a:r>
                      <a:endParaRPr 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0880" marR="808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7.1</a:t>
                      </a:r>
                      <a:endParaRPr 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0880" marR="808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10.2</a:t>
                      </a:r>
                      <a:endParaRPr 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0880" marR="80880" marT="0" marB="0"/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625-0BB2-4FAA-A51E-A23E25ED83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6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研究</a:t>
            </a:r>
            <a:r>
              <a:rPr lang="zh-TW" altLang="en-US" dirty="0" smtClean="0"/>
              <a:t>工具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醫院</a:t>
            </a:r>
            <a:r>
              <a:rPr lang="zh-TW" altLang="en-US" dirty="0"/>
              <a:t>焦慮抑鬱量表</a:t>
            </a:r>
            <a:r>
              <a:rPr lang="en-US" altLang="zh-TW" dirty="0"/>
              <a:t>-</a:t>
            </a:r>
            <a:r>
              <a:rPr lang="zh-TW" altLang="en-US" dirty="0"/>
              <a:t>焦慮副量表 </a:t>
            </a:r>
            <a:r>
              <a:rPr lang="en-US" altLang="zh-TW" dirty="0" smtClean="0"/>
              <a:t>(</a:t>
            </a:r>
            <a:r>
              <a:rPr lang="en-US" dirty="0" smtClean="0"/>
              <a:t>HADS-A, </a:t>
            </a:r>
            <a:r>
              <a:rPr lang="en-US" dirty="0" err="1" smtClean="0"/>
              <a:t>Zigmond</a:t>
            </a:r>
            <a:r>
              <a:rPr lang="en-US" dirty="0" smtClean="0"/>
              <a:t> </a:t>
            </a:r>
            <a:r>
              <a:rPr lang="en-US" dirty="0"/>
              <a:t>&amp; </a:t>
            </a:r>
            <a:r>
              <a:rPr lang="en-US" dirty="0" err="1"/>
              <a:t>Snaith</a:t>
            </a:r>
            <a:r>
              <a:rPr lang="en-US" dirty="0"/>
              <a:t> ，1983</a:t>
            </a:r>
            <a:r>
              <a:rPr lang="en-US" dirty="0" smtClean="0"/>
              <a:t>)</a:t>
            </a:r>
          </a:p>
          <a:p>
            <a:r>
              <a:rPr lang="zh-TW" altLang="en-US" dirty="0" smtClean="0"/>
              <a:t>生活</a:t>
            </a:r>
            <a:r>
              <a:rPr lang="zh-TW" altLang="en-US" dirty="0"/>
              <a:t>取向量表修訂版 </a:t>
            </a:r>
            <a:r>
              <a:rPr lang="en-US" altLang="zh-TW" dirty="0"/>
              <a:t>(</a:t>
            </a:r>
            <a:r>
              <a:rPr lang="en-US" dirty="0"/>
              <a:t>Lai, 1997</a:t>
            </a:r>
            <a:r>
              <a:rPr lang="en-US" dirty="0" smtClean="0"/>
              <a:t>)</a:t>
            </a:r>
          </a:p>
          <a:p>
            <a:r>
              <a:rPr lang="zh-TW" altLang="en-US" dirty="0" smtClean="0"/>
              <a:t>兒童</a:t>
            </a:r>
            <a:r>
              <a:rPr lang="zh-TW" altLang="en-US" dirty="0"/>
              <a:t>希望量表 </a:t>
            </a:r>
            <a:r>
              <a:rPr lang="en-US" altLang="zh-TW" dirty="0"/>
              <a:t>(</a:t>
            </a:r>
            <a:r>
              <a:rPr lang="en-US" dirty="0"/>
              <a:t>Snyder et al.，1997</a:t>
            </a:r>
            <a:r>
              <a:rPr lang="en-US" dirty="0" smtClean="0"/>
              <a:t>)</a:t>
            </a:r>
          </a:p>
          <a:p>
            <a:r>
              <a:rPr lang="zh-TW" altLang="en-US" dirty="0" smtClean="0"/>
              <a:t>主觀</a:t>
            </a:r>
            <a:r>
              <a:rPr lang="zh-TW" altLang="en-US" dirty="0"/>
              <a:t>快樂度量表 </a:t>
            </a:r>
            <a:r>
              <a:rPr lang="en-US" altLang="zh-TW" dirty="0"/>
              <a:t>(</a:t>
            </a:r>
            <a:r>
              <a:rPr lang="en-US" dirty="0" err="1"/>
              <a:t>Lyubomirsky</a:t>
            </a:r>
            <a:r>
              <a:rPr lang="en-US" dirty="0"/>
              <a:t> &amp; Lepper，1999)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625-0BB2-4FAA-A51E-A23E25ED83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7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焦慮個案的</a:t>
            </a:r>
            <a:r>
              <a:rPr lang="zh-TW" altLang="en-US" dirty="0" smtClean="0"/>
              <a:t>普遍性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73345"/>
              </p:ext>
            </p:extLst>
          </p:nvPr>
        </p:nvGraphicFramePr>
        <p:xfrm>
          <a:off x="467544" y="2420888"/>
          <a:ext cx="7200800" cy="18028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9225"/>
                <a:gridCol w="1529715"/>
                <a:gridCol w="1620520"/>
                <a:gridCol w="2631340"/>
              </a:tblGrid>
              <a:tr h="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可能</a:t>
                      </a:r>
                      <a:r>
                        <a:rPr lang="zh-TW" sz="20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個案及極可能個案於研究樣本中的比例</a:t>
                      </a:r>
                      <a:r>
                        <a:rPr lang="en-US" sz="20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(</a:t>
                      </a:r>
                      <a:r>
                        <a:rPr lang="zh-TW" sz="20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只用前測數據</a:t>
                      </a:r>
                      <a:r>
                        <a:rPr lang="en-US" sz="20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en-US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男性</a:t>
                      </a:r>
                      <a:r>
                        <a:rPr lang="en-US" sz="18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(n=555)</a:t>
                      </a:r>
                      <a:endParaRPr lang="en-US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女性</a:t>
                      </a:r>
                      <a:r>
                        <a:rPr lang="en-US" sz="18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(n=735)</a:t>
                      </a:r>
                      <a:endParaRPr lang="en-US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全部</a:t>
                      </a:r>
                      <a:r>
                        <a:rPr lang="en-US" sz="18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(N=1290)</a:t>
                      </a:r>
                      <a:endParaRPr lang="en-US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可能個案</a:t>
                      </a:r>
                      <a:r>
                        <a:rPr lang="en-US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(9-11</a:t>
                      </a:r>
                      <a:r>
                        <a:rPr lang="en-US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21.1%</a:t>
                      </a:r>
                      <a:endParaRPr 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25.6%</a:t>
                      </a:r>
                      <a:endParaRPr 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23.6%</a:t>
                      </a:r>
                      <a:endParaRPr 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極可能個案</a:t>
                      </a:r>
                      <a:r>
                        <a:rPr lang="en-US" sz="18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(≥12)</a:t>
                      </a:r>
                      <a:endParaRPr lang="en-US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16.6%</a:t>
                      </a:r>
                      <a:endParaRPr 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14.1%</a:t>
                      </a:r>
                      <a:endParaRPr 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15.3%</a:t>
                      </a:r>
                      <a:endParaRPr 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31938" y="3749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625-0BB2-4FAA-A51E-A23E25ED835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2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計劃成效評估 </a:t>
            </a:r>
            <a:r>
              <a:rPr lang="en-US" altLang="zh-TW" dirty="0" smtClean="0"/>
              <a:t>(</a:t>
            </a:r>
            <a:r>
              <a:rPr lang="zh-TW" altLang="en-US" dirty="0" smtClean="0"/>
              <a:t>樂觀態度</a:t>
            </a:r>
            <a:r>
              <a:rPr lang="en-US" altLang="zh-TW" dirty="0" smtClean="0"/>
              <a:t>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32" y="1988840"/>
            <a:ext cx="10893637" cy="3095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309302"/>
              </p:ext>
            </p:extLst>
          </p:nvPr>
        </p:nvGraphicFramePr>
        <p:xfrm>
          <a:off x="539552" y="4725404"/>
          <a:ext cx="8307022" cy="1007851"/>
        </p:xfrm>
        <a:graphic>
          <a:graphicData uri="http://schemas.openxmlformats.org/drawingml/2006/table">
            <a:tbl>
              <a:tblPr firstRow="1" firstCol="1" bandRow="1"/>
              <a:tblGrid>
                <a:gridCol w="1519436"/>
                <a:gridCol w="1136460"/>
                <a:gridCol w="1136460"/>
                <a:gridCol w="1136460"/>
                <a:gridCol w="1262040"/>
                <a:gridCol w="1262931"/>
                <a:gridCol w="853235"/>
              </a:tblGrid>
              <a:tr h="270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實驗組</a:t>
                      </a: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(n=670)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控制組</a:t>
                      </a: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(n=620)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前後測</a:t>
                      </a: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x</a:t>
                      </a:r>
                      <a:r>
                        <a:rPr lang="zh-TW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控制</a:t>
                      </a: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/</a:t>
                      </a:r>
                      <a:r>
                        <a:rPr lang="zh-TW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實驗組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7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 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前測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1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平均數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</a:t>
                      </a:r>
                      <a:r>
                        <a:rPr lang="zh-TW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標準差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後測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1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平均數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</a:t>
                      </a:r>
                      <a:r>
                        <a:rPr lang="zh-TW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標準差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前測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1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平均數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</a:t>
                      </a:r>
                      <a:r>
                        <a:rPr lang="zh-TW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標準差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後測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1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平均數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</a:t>
                      </a:r>
                      <a:r>
                        <a:rPr lang="zh-TW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標準差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F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 dirty="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樂觀態度</a:t>
                      </a:r>
                      <a:r>
                        <a:rPr lang="en-US" sz="1500" dirty="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(1-4)</a:t>
                      </a:r>
                      <a:endParaRPr lang="en-US" sz="15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2.53 (0.51)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2.65 (0.48)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2.48 (0.50)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2.50 (0.50)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13.59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***</a:t>
                      </a:r>
                      <a:endParaRPr lang="en-US" sz="15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625-0BB2-4FAA-A51E-A23E25ED835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2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計劃成效評估 </a:t>
            </a:r>
            <a:r>
              <a:rPr lang="en-US" altLang="zh-TW" dirty="0" smtClean="0"/>
              <a:t>(</a:t>
            </a:r>
            <a:r>
              <a:rPr lang="zh-TW" altLang="en-US" dirty="0" smtClean="0"/>
              <a:t>希望態度</a:t>
            </a:r>
            <a:r>
              <a:rPr lang="en-US" altLang="zh-TW" dirty="0"/>
              <a:t>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3"/>
            <a:ext cx="10637328" cy="2923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561930"/>
              </p:ext>
            </p:extLst>
          </p:nvPr>
        </p:nvGraphicFramePr>
        <p:xfrm>
          <a:off x="539552" y="4725404"/>
          <a:ext cx="8307022" cy="1007851"/>
        </p:xfrm>
        <a:graphic>
          <a:graphicData uri="http://schemas.openxmlformats.org/drawingml/2006/table">
            <a:tbl>
              <a:tblPr firstRow="1" firstCol="1" bandRow="1"/>
              <a:tblGrid>
                <a:gridCol w="1519436"/>
                <a:gridCol w="1136460"/>
                <a:gridCol w="1136460"/>
                <a:gridCol w="1136460"/>
                <a:gridCol w="1262040"/>
                <a:gridCol w="1262931"/>
                <a:gridCol w="853235"/>
              </a:tblGrid>
              <a:tr h="270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實驗組</a:t>
                      </a: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(n=670)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控制組</a:t>
                      </a: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(n=620)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前後測</a:t>
                      </a: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x</a:t>
                      </a:r>
                      <a:r>
                        <a:rPr lang="zh-TW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控制</a:t>
                      </a: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/</a:t>
                      </a:r>
                      <a:r>
                        <a:rPr lang="zh-TW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實驗組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7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前測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1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平均數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</a:t>
                      </a:r>
                      <a:r>
                        <a:rPr lang="zh-TW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標準差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後測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1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平均數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</a:t>
                      </a:r>
                      <a:r>
                        <a:rPr lang="zh-TW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標準差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前測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1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平均數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</a:t>
                      </a:r>
                      <a:r>
                        <a:rPr lang="zh-TW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標準差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後測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1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平均數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</a:t>
                      </a:r>
                      <a:r>
                        <a:rPr lang="zh-TW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標準差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F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希望態度</a:t>
                      </a: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(0-5)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2.58 (0.92)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2.81 (0.96)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2.44 (0.84)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2.47 (0.88)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20.64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***</a:t>
                      </a:r>
                      <a:endParaRPr lang="en-US" sz="15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625-0BB2-4FAA-A51E-A23E25ED835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8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計劃成效評估 </a:t>
            </a:r>
            <a:r>
              <a:rPr lang="en-US" altLang="zh-TW" dirty="0" smtClean="0"/>
              <a:t>(</a:t>
            </a:r>
            <a:r>
              <a:rPr lang="zh-TW" altLang="en-US" dirty="0" smtClean="0"/>
              <a:t>快樂感覺</a:t>
            </a:r>
            <a:r>
              <a:rPr lang="en-US" altLang="zh-TW" dirty="0" smtClean="0"/>
              <a:t>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74" y="2132856"/>
            <a:ext cx="10791640" cy="3134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490361"/>
              </p:ext>
            </p:extLst>
          </p:nvPr>
        </p:nvGraphicFramePr>
        <p:xfrm>
          <a:off x="539552" y="4725404"/>
          <a:ext cx="8307022" cy="1007851"/>
        </p:xfrm>
        <a:graphic>
          <a:graphicData uri="http://schemas.openxmlformats.org/drawingml/2006/table">
            <a:tbl>
              <a:tblPr firstRow="1" firstCol="1" bandRow="1"/>
              <a:tblGrid>
                <a:gridCol w="1519436"/>
                <a:gridCol w="1136460"/>
                <a:gridCol w="1136460"/>
                <a:gridCol w="1136460"/>
                <a:gridCol w="1262040"/>
                <a:gridCol w="1262931"/>
                <a:gridCol w="853235"/>
              </a:tblGrid>
              <a:tr h="270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實驗組</a:t>
                      </a: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(n=670)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控制組</a:t>
                      </a: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(n=620)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前後測</a:t>
                      </a: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x</a:t>
                      </a:r>
                      <a:r>
                        <a:rPr lang="zh-TW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控制</a:t>
                      </a: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/</a:t>
                      </a:r>
                      <a:r>
                        <a:rPr lang="zh-TW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實驗組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7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前測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1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平均數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</a:t>
                      </a:r>
                      <a:r>
                        <a:rPr lang="zh-TW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標準差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後測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1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平均數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</a:t>
                      </a:r>
                      <a:r>
                        <a:rPr lang="zh-TW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標準差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前測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1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平均數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</a:t>
                      </a:r>
                      <a:r>
                        <a:rPr lang="zh-TW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標準差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後測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1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平均數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</a:t>
                      </a:r>
                      <a:r>
                        <a:rPr lang="zh-TW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標準差</a:t>
                      </a:r>
                      <a:r>
                        <a:rPr lang="en-US" sz="11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F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Calibri"/>
                          <a:ea typeface="微軟正黑體"/>
                          <a:cs typeface="Times New Roman"/>
                        </a:rPr>
                        <a:t>快樂感覺</a:t>
                      </a: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 (1-7)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4.56 (1.14)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4.66 (1.09)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4.45 (1.12)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4.41 (1.06)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7.97</a:t>
                      </a:r>
                      <a:endParaRPr lang="en-US" sz="15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微軟正黑體"/>
                          <a:ea typeface="新細明體"/>
                          <a:cs typeface="Times New Roman"/>
                        </a:rPr>
                        <a:t>**</a:t>
                      </a:r>
                      <a:endParaRPr lang="en-US" sz="15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625-0BB2-4FAA-A51E-A23E25ED835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2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</TotalTime>
  <Words>1121</Words>
  <Application>Microsoft Office PowerPoint</Application>
  <PresentationFormat>如螢幕大小 (4:3)</PresentationFormat>
  <Paragraphs>308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Flow</vt:lpstr>
      <vt:lpstr>快樂巨升計劃成效</vt:lpstr>
      <vt:lpstr>研究背景</vt:lpstr>
      <vt:lpstr>調查對象的背景</vt:lpstr>
      <vt:lpstr>調查對象的背景 (續)</vt:lpstr>
      <vt:lpstr>研究工具</vt:lpstr>
      <vt:lpstr>焦慮個案的普遍性</vt:lpstr>
      <vt:lpstr>計劃成效評估 (樂觀態度)</vt:lpstr>
      <vt:lpstr>計劃成效評估 (希望態度)</vt:lpstr>
      <vt:lpstr>計劃成效評估 (快樂感覺)</vt:lpstr>
      <vt:lpstr>計劃成效評估 (焦慮情緒)</vt:lpstr>
      <vt:lpstr>計劃成效評估總結</vt:lpstr>
      <vt:lpstr>不同背景資料分組在各研究變數上的分別 (性別)</vt:lpstr>
      <vt:lpstr>不同背景資料分組在各研究變數上的分別 (宗教背景)</vt:lpstr>
      <vt:lpstr>不同背景資料分組在各研究變數上的分別 (總結)</vt:lpstr>
      <vt:lpstr>正向心理因素改變與焦慮情緒改變之間的關聯</vt:lpstr>
      <vt:lpstr>正向心理因素改變與焦慮情緒改變之間的關聯</vt:lpstr>
      <vt:lpstr>計劃效能在不同背景資料分組上的分別 (快樂感覺x性別)</vt:lpstr>
      <vt:lpstr>計劃效能在不同背景資料分組上的分別 (樂觀態度x宗教背景)</vt:lpstr>
      <vt:lpstr>計劃效能在不同背景資料分組上的分別 (總結)</vt:lpstr>
    </vt:vector>
  </TitlesOfParts>
  <Company>City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快樂巨升計劃成效</dc:title>
  <dc:creator>Mr. LEUNG Lap Kwan Cyrus</dc:creator>
  <cp:lastModifiedBy>staff</cp:lastModifiedBy>
  <cp:revision>21</cp:revision>
  <cp:lastPrinted>2014-07-04T08:36:20Z</cp:lastPrinted>
  <dcterms:created xsi:type="dcterms:W3CDTF">2014-06-20T07:15:08Z</dcterms:created>
  <dcterms:modified xsi:type="dcterms:W3CDTF">2014-07-04T08:43:41Z</dcterms:modified>
</cp:coreProperties>
</file>