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3" r:id="rId3"/>
    <p:sldId id="259" r:id="rId4"/>
    <p:sldId id="261" r:id="rId5"/>
    <p:sldId id="291" r:id="rId6"/>
    <p:sldId id="293" r:id="rId7"/>
    <p:sldId id="286" r:id="rId8"/>
    <p:sldId id="285" r:id="rId9"/>
    <p:sldId id="274" r:id="rId10"/>
    <p:sldId id="256" r:id="rId11"/>
    <p:sldId id="269" r:id="rId12"/>
    <p:sldId id="289" r:id="rId13"/>
    <p:sldId id="275" r:id="rId14"/>
    <p:sldId id="266" r:id="rId15"/>
    <p:sldId id="277" r:id="rId16"/>
    <p:sldId id="278" r:id="rId17"/>
    <p:sldId id="267" r:id="rId18"/>
    <p:sldId id="268" r:id="rId19"/>
    <p:sldId id="258" r:id="rId20"/>
    <p:sldId id="281" r:id="rId21"/>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CAA"/>
    <a:srgbClr val="B1E3FA"/>
    <a:srgbClr val="E0F4FD"/>
    <a:srgbClr val="B6E5F9"/>
    <a:srgbClr val="009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8" autoAdjust="0"/>
    <p:restoredTop sz="78456" autoAdjust="0"/>
  </p:normalViewPr>
  <p:slideViewPr>
    <p:cSldViewPr showGuides="1">
      <p:cViewPr>
        <p:scale>
          <a:sx n="57" d="100"/>
          <a:sy n="57" d="100"/>
        </p:scale>
        <p:origin x="-2028" y="-72"/>
      </p:cViewPr>
      <p:guideLst>
        <p:guide orient="horz" pos="2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2" Type="http://schemas.openxmlformats.org/officeDocument/2006/relationships/oleObject" Target="file:///D:\Users\staff\Desktop\&#35352;&#25307;25062015\&#35352;&#25307;&#29992;&#25976;&#25818;.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25"/>
    </mc:Choice>
    <mc:Fallback>
      <c:style val="25"/>
    </mc:Fallback>
  </mc:AlternateContent>
  <c:chart>
    <c:title>
      <c:tx>
        <c:rich>
          <a:bodyPr/>
          <a:lstStyle/>
          <a:p>
            <a:pPr>
              <a:defRPr/>
            </a:pPr>
            <a:r>
              <a:rPr kumimoji="1" lang="zh-TW" altLang="en-US" sz="2800" b="1" kern="1200" dirty="0">
                <a:solidFill>
                  <a:srgbClr val="6600CC"/>
                </a:solidFill>
                <a:latin typeface="Arial" panose="020B0604020202020204" pitchFamily="34" charset="0"/>
                <a:ea typeface="微軟正黑體" panose="020B0604030504040204" pitchFamily="34" charset="-120"/>
                <a:cs typeface="Arial" panose="020B0604020202020204" pitchFamily="34" charset="0"/>
              </a:rPr>
              <a:t>被呈報吸毒人數</a:t>
            </a:r>
          </a:p>
        </c:rich>
      </c:tx>
      <c:layout/>
      <c:overlay val="0"/>
    </c:title>
    <c:autoTitleDeleted val="0"/>
    <c:plotArea>
      <c:layout/>
      <c:lineChart>
        <c:grouping val="standard"/>
        <c:varyColors val="0"/>
        <c:ser>
          <c:idx val="0"/>
          <c:order val="0"/>
          <c:tx>
            <c:strRef>
              <c:f>工作表1!$B$1</c:f>
              <c:strCache>
                <c:ptCount val="1"/>
                <c:pt idx="0">
                  <c:v>被呈報吸毒人數</c:v>
                </c:pt>
              </c:strCache>
            </c:strRef>
          </c:tx>
          <c:marker>
            <c:symbol val="none"/>
          </c:marker>
          <c:dPt>
            <c:idx val="1"/>
            <c:bubble3D val="0"/>
            <c:spPr>
              <a:ln>
                <a:solidFill>
                  <a:srgbClr val="7030A0"/>
                </a:solidFill>
              </a:ln>
            </c:spPr>
          </c:dPt>
          <c:dPt>
            <c:idx val="2"/>
            <c:bubble3D val="0"/>
            <c:spPr>
              <a:ln>
                <a:solidFill>
                  <a:srgbClr val="7030A0"/>
                </a:solidFill>
              </a:ln>
            </c:spPr>
          </c:dPt>
          <c:dPt>
            <c:idx val="3"/>
            <c:bubble3D val="0"/>
            <c:spPr>
              <a:ln>
                <a:solidFill>
                  <a:srgbClr val="7030A0"/>
                </a:solidFill>
              </a:ln>
            </c:spPr>
          </c:dPt>
          <c:dPt>
            <c:idx val="4"/>
            <c:bubble3D val="0"/>
            <c:spPr>
              <a:ln>
                <a:solidFill>
                  <a:srgbClr val="7030A0"/>
                </a:solidFill>
              </a:ln>
            </c:spPr>
          </c:dPt>
          <c:dPt>
            <c:idx val="5"/>
            <c:bubble3D val="0"/>
            <c:spPr>
              <a:ln>
                <a:solidFill>
                  <a:srgbClr val="7030A0"/>
                </a:solidFill>
              </a:ln>
            </c:spPr>
          </c:dPt>
          <c:dPt>
            <c:idx val="6"/>
            <c:bubble3D val="0"/>
            <c:spPr>
              <a:ln>
                <a:solidFill>
                  <a:srgbClr val="7030A0"/>
                </a:solidFill>
              </a:ln>
            </c:spPr>
          </c:dPt>
          <c:cat>
            <c:numRef>
              <c:f>工作表1!$A$2:$A$8</c:f>
              <c:numCache>
                <c:formatCode>General</c:formatCode>
                <c:ptCount val="7"/>
                <c:pt idx="0">
                  <c:v>2008</c:v>
                </c:pt>
                <c:pt idx="1">
                  <c:v>2009</c:v>
                </c:pt>
                <c:pt idx="2">
                  <c:v>2010</c:v>
                </c:pt>
                <c:pt idx="3">
                  <c:v>2011</c:v>
                </c:pt>
                <c:pt idx="4">
                  <c:v>2012</c:v>
                </c:pt>
                <c:pt idx="5">
                  <c:v>2013</c:v>
                </c:pt>
                <c:pt idx="6">
                  <c:v>2014</c:v>
                </c:pt>
              </c:numCache>
            </c:numRef>
          </c:cat>
          <c:val>
            <c:numRef>
              <c:f>工作表1!$B$2:$B$8</c:f>
              <c:numCache>
                <c:formatCode>General</c:formatCode>
                <c:ptCount val="7"/>
                <c:pt idx="0">
                  <c:v>14715</c:v>
                </c:pt>
                <c:pt idx="1">
                  <c:v>13909</c:v>
                </c:pt>
                <c:pt idx="2">
                  <c:v>12420</c:v>
                </c:pt>
                <c:pt idx="3">
                  <c:v>11489</c:v>
                </c:pt>
                <c:pt idx="4">
                  <c:v>10939</c:v>
                </c:pt>
                <c:pt idx="5">
                  <c:v>10069</c:v>
                </c:pt>
                <c:pt idx="6">
                  <c:v>8926</c:v>
                </c:pt>
              </c:numCache>
            </c:numRef>
          </c:val>
          <c:smooth val="0"/>
        </c:ser>
        <c:dLbls>
          <c:showLegendKey val="0"/>
          <c:showVal val="0"/>
          <c:showCatName val="0"/>
          <c:showSerName val="0"/>
          <c:showPercent val="0"/>
          <c:showBubbleSize val="0"/>
        </c:dLbls>
        <c:marker val="1"/>
        <c:smooth val="0"/>
        <c:axId val="102030720"/>
        <c:axId val="79155584"/>
      </c:lineChart>
      <c:catAx>
        <c:axId val="102030720"/>
        <c:scaling>
          <c:orientation val="minMax"/>
        </c:scaling>
        <c:delete val="0"/>
        <c:axPos val="b"/>
        <c:numFmt formatCode="General" sourceLinked="1"/>
        <c:majorTickMark val="none"/>
        <c:minorTickMark val="none"/>
        <c:tickLblPos val="nextTo"/>
        <c:crossAx val="79155584"/>
        <c:crosses val="autoZero"/>
        <c:auto val="1"/>
        <c:lblAlgn val="ctr"/>
        <c:lblOffset val="100"/>
        <c:noMultiLvlLbl val="0"/>
      </c:catAx>
      <c:valAx>
        <c:axId val="79155584"/>
        <c:scaling>
          <c:orientation val="minMax"/>
        </c:scaling>
        <c:delete val="0"/>
        <c:axPos val="l"/>
        <c:majorGridlines/>
        <c:numFmt formatCode="General" sourceLinked="1"/>
        <c:majorTickMark val="none"/>
        <c:minorTickMark val="none"/>
        <c:tickLblPos val="nextTo"/>
        <c:crossAx val="102030720"/>
        <c:crosses val="autoZero"/>
        <c:crossBetween val="between"/>
      </c:valAx>
      <c:dTable>
        <c:showHorzBorder val="1"/>
        <c:showVertBorder val="1"/>
        <c:showOutline val="1"/>
        <c:showKeys val="1"/>
      </c:dTable>
      <c:spPr>
        <a:noFill/>
        <a:ln w="25383">
          <a:noFill/>
        </a:ln>
      </c:spPr>
    </c:plotArea>
    <c:plotVisOnly val="1"/>
    <c:dispBlanksAs val="gap"/>
    <c:showDLblsOverMax val="0"/>
  </c:chart>
  <c:txPr>
    <a:bodyPr/>
    <a:lstStyle/>
    <a:p>
      <a:pPr>
        <a:defRPr sz="1799"/>
      </a:pPr>
      <a:endParaRPr lang="zh-H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lineChart>
        <c:grouping val="standard"/>
        <c:varyColors val="0"/>
        <c:ser>
          <c:idx val="0"/>
          <c:order val="0"/>
          <c:tx>
            <c:strRef>
              <c:f>工作表1!$B$1</c:f>
              <c:strCache>
                <c:ptCount val="1"/>
                <c:pt idx="0">
                  <c:v>隱蔽吸毒年期</c:v>
                </c:pt>
              </c:strCache>
            </c:strRef>
          </c:tx>
          <c:marker>
            <c:symbol val="none"/>
          </c:marker>
          <c:cat>
            <c:numRef>
              <c:f>工作表1!$A$2:$A$8</c:f>
              <c:numCache>
                <c:formatCode>General</c:formatCode>
                <c:ptCount val="7"/>
                <c:pt idx="0">
                  <c:v>2008</c:v>
                </c:pt>
                <c:pt idx="1">
                  <c:v>2009</c:v>
                </c:pt>
                <c:pt idx="2">
                  <c:v>2010</c:v>
                </c:pt>
                <c:pt idx="3">
                  <c:v>2011</c:v>
                </c:pt>
                <c:pt idx="4">
                  <c:v>2012</c:v>
                </c:pt>
                <c:pt idx="5">
                  <c:v>2013</c:v>
                </c:pt>
                <c:pt idx="6">
                  <c:v>2014</c:v>
                </c:pt>
              </c:numCache>
            </c:numRef>
          </c:cat>
          <c:val>
            <c:numRef>
              <c:f>工作表1!$B$2:$B$8</c:f>
              <c:numCache>
                <c:formatCode>General</c:formatCode>
                <c:ptCount val="7"/>
                <c:pt idx="0">
                  <c:v>1.9</c:v>
                </c:pt>
                <c:pt idx="1">
                  <c:v>2.1</c:v>
                </c:pt>
                <c:pt idx="2">
                  <c:v>2.9</c:v>
                </c:pt>
                <c:pt idx="3">
                  <c:v>3.5</c:v>
                </c:pt>
                <c:pt idx="4">
                  <c:v>4.0999999999999996</c:v>
                </c:pt>
                <c:pt idx="5">
                  <c:v>4.5999999999999996</c:v>
                </c:pt>
                <c:pt idx="6">
                  <c:v>5.2</c:v>
                </c:pt>
              </c:numCache>
            </c:numRef>
          </c:val>
          <c:smooth val="0"/>
        </c:ser>
        <c:dLbls>
          <c:showLegendKey val="0"/>
          <c:showVal val="0"/>
          <c:showCatName val="0"/>
          <c:showSerName val="0"/>
          <c:showPercent val="0"/>
          <c:showBubbleSize val="0"/>
        </c:dLbls>
        <c:marker val="1"/>
        <c:smooth val="0"/>
        <c:axId val="101307136"/>
        <c:axId val="101308672"/>
      </c:lineChart>
      <c:catAx>
        <c:axId val="101307136"/>
        <c:scaling>
          <c:orientation val="minMax"/>
        </c:scaling>
        <c:delete val="0"/>
        <c:axPos val="b"/>
        <c:numFmt formatCode="General" sourceLinked="1"/>
        <c:majorTickMark val="none"/>
        <c:minorTickMark val="none"/>
        <c:tickLblPos val="nextTo"/>
        <c:crossAx val="101308672"/>
        <c:crosses val="autoZero"/>
        <c:auto val="1"/>
        <c:lblAlgn val="ctr"/>
        <c:lblOffset val="100"/>
        <c:noMultiLvlLbl val="0"/>
      </c:catAx>
      <c:valAx>
        <c:axId val="101308672"/>
        <c:scaling>
          <c:orientation val="minMax"/>
        </c:scaling>
        <c:delete val="0"/>
        <c:axPos val="l"/>
        <c:majorGridlines/>
        <c:numFmt formatCode="General" sourceLinked="1"/>
        <c:majorTickMark val="none"/>
        <c:minorTickMark val="none"/>
        <c:tickLblPos val="nextTo"/>
        <c:crossAx val="101307136"/>
        <c:crosses val="autoZero"/>
        <c:crossBetween val="between"/>
      </c:valAx>
      <c:dTable>
        <c:showHorzBorder val="1"/>
        <c:showVertBorder val="1"/>
        <c:showOutline val="1"/>
        <c:showKeys val="1"/>
      </c:dTable>
      <c:spPr>
        <a:noFill/>
        <a:ln w="23149">
          <a:noFill/>
        </a:ln>
      </c:spPr>
    </c:plotArea>
    <c:plotVisOnly val="1"/>
    <c:dispBlanksAs val="gap"/>
    <c:showDLblsOverMax val="0"/>
  </c:chart>
  <c:txPr>
    <a:bodyPr/>
    <a:lstStyle/>
    <a:p>
      <a:pPr>
        <a:defRPr sz="1640"/>
      </a:pPr>
      <a:endParaRPr lang="zh-H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682026009563232E-2"/>
          <c:y val="0.10690075509648259"/>
          <c:w val="0.82261102621932336"/>
          <c:h val="0.8315893339867455"/>
        </c:manualLayout>
      </c:layout>
      <c:lineChart>
        <c:grouping val="standard"/>
        <c:varyColors val="0"/>
        <c:ser>
          <c:idx val="0"/>
          <c:order val="0"/>
          <c:tx>
            <c:strRef>
              <c:f>工作表1!$A$34</c:f>
              <c:strCache>
                <c:ptCount val="1"/>
                <c:pt idx="0">
                  <c:v>氯胺酮</c:v>
                </c:pt>
              </c:strCache>
            </c:strRef>
          </c:tx>
          <c:spPr>
            <a:ln w="28575" cap="rnd">
              <a:solidFill>
                <a:srgbClr val="7030A0"/>
              </a:solidFill>
              <a:round/>
            </a:ln>
            <a:effectLst/>
          </c:spPr>
          <c:marker>
            <c:symbol val="circle"/>
            <c:size val="5"/>
            <c:spPr>
              <a:solidFill>
                <a:schemeClr val="accent1"/>
              </a:solidFill>
              <a:ln w="9525">
                <a:solidFill>
                  <a:schemeClr val="accent1"/>
                </a:solidFill>
              </a:ln>
              <a:effectLst/>
            </c:spPr>
          </c:marker>
          <c:dLbls>
            <c:dLbl>
              <c:idx val="6"/>
              <c:layout>
                <c:manualLayout>
                  <c:x val="3.4175571520442954E-2"/>
                  <c:y val="-0.1930929869543796"/>
                </c:manualLayout>
              </c:layout>
              <c:dLblPos val="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工作表1!$B$33:$H$33</c:f>
              <c:numCache>
                <c:formatCode>General</c:formatCode>
                <c:ptCount val="7"/>
                <c:pt idx="0">
                  <c:v>2008</c:v>
                </c:pt>
                <c:pt idx="1">
                  <c:v>2009</c:v>
                </c:pt>
                <c:pt idx="2">
                  <c:v>2010</c:v>
                </c:pt>
                <c:pt idx="3">
                  <c:v>2011</c:v>
                </c:pt>
                <c:pt idx="4">
                  <c:v>2012</c:v>
                </c:pt>
                <c:pt idx="5">
                  <c:v>2013</c:v>
                </c:pt>
                <c:pt idx="6">
                  <c:v>2014</c:v>
                </c:pt>
              </c:numCache>
            </c:numRef>
          </c:cat>
          <c:val>
            <c:numRef>
              <c:f>工作表1!$B$34:$H$34</c:f>
              <c:numCache>
                <c:formatCode>General</c:formatCode>
                <c:ptCount val="7"/>
                <c:pt idx="0">
                  <c:v>5099</c:v>
                </c:pt>
                <c:pt idx="1">
                  <c:v>5280</c:v>
                </c:pt>
                <c:pt idx="2">
                  <c:v>4556</c:v>
                </c:pt>
                <c:pt idx="3">
                  <c:v>3642</c:v>
                </c:pt>
                <c:pt idx="4">
                  <c:v>3306</c:v>
                </c:pt>
                <c:pt idx="5">
                  <c:v>2922</c:v>
                </c:pt>
                <c:pt idx="6">
                  <c:v>2166</c:v>
                </c:pt>
              </c:numCache>
            </c:numRef>
          </c:val>
          <c:smooth val="0"/>
        </c:ser>
        <c:ser>
          <c:idx val="1"/>
          <c:order val="1"/>
          <c:tx>
            <c:strRef>
              <c:f>工作表1!$A$35</c:f>
              <c:strCache>
                <c:ptCount val="1"/>
                <c:pt idx="0">
                  <c:v>大麻</c:v>
                </c:pt>
              </c:strCache>
            </c:strRef>
          </c:tx>
          <c:spPr>
            <a:ln w="28575" cap="rnd">
              <a:solidFill>
                <a:srgbClr val="00B050"/>
              </a:solidFill>
              <a:round/>
            </a:ln>
            <a:effectLst/>
          </c:spPr>
          <c:marker>
            <c:symbol val="circle"/>
            <c:size val="5"/>
            <c:spPr>
              <a:solidFill>
                <a:schemeClr val="accent2"/>
              </a:solidFill>
              <a:ln w="9525">
                <a:solidFill>
                  <a:schemeClr val="accent2"/>
                </a:solidFill>
              </a:ln>
              <a:effectLst/>
            </c:spPr>
          </c:marker>
          <c:dLbls>
            <c:dLbl>
              <c:idx val="6"/>
              <c:layout>
                <c:manualLayout>
                  <c:x val="4.901490585795476E-2"/>
                  <c:y val="-2.798449086295356E-3"/>
                </c:manualLayout>
              </c:layout>
              <c:dLblPos val="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工作表1!$B$33:$H$33</c:f>
              <c:numCache>
                <c:formatCode>General</c:formatCode>
                <c:ptCount val="7"/>
                <c:pt idx="0">
                  <c:v>2008</c:v>
                </c:pt>
                <c:pt idx="1">
                  <c:v>2009</c:v>
                </c:pt>
                <c:pt idx="2">
                  <c:v>2010</c:v>
                </c:pt>
                <c:pt idx="3">
                  <c:v>2011</c:v>
                </c:pt>
                <c:pt idx="4">
                  <c:v>2012</c:v>
                </c:pt>
                <c:pt idx="5">
                  <c:v>2013</c:v>
                </c:pt>
                <c:pt idx="6">
                  <c:v>2014</c:v>
                </c:pt>
              </c:numCache>
            </c:numRef>
          </c:cat>
          <c:val>
            <c:numRef>
              <c:f>工作表1!$B$35:$H$35</c:f>
              <c:numCache>
                <c:formatCode>General</c:formatCode>
                <c:ptCount val="7"/>
                <c:pt idx="0">
                  <c:v>763</c:v>
                </c:pt>
                <c:pt idx="1">
                  <c:v>620</c:v>
                </c:pt>
                <c:pt idx="2">
                  <c:v>519</c:v>
                </c:pt>
                <c:pt idx="3">
                  <c:v>401</c:v>
                </c:pt>
                <c:pt idx="4">
                  <c:v>350</c:v>
                </c:pt>
                <c:pt idx="5">
                  <c:v>303</c:v>
                </c:pt>
                <c:pt idx="6">
                  <c:v>335</c:v>
                </c:pt>
              </c:numCache>
            </c:numRef>
          </c:val>
          <c:smooth val="0"/>
        </c:ser>
        <c:ser>
          <c:idx val="2"/>
          <c:order val="2"/>
          <c:tx>
            <c:strRef>
              <c:f>工作表1!$A$36</c:f>
              <c:strCache>
                <c:ptCount val="1"/>
                <c:pt idx="0">
                  <c:v>搖頭丸</c:v>
                </c:pt>
              </c:strCache>
            </c:strRef>
          </c:tx>
          <c:spPr>
            <a:ln w="28575" cap="rnd">
              <a:solidFill>
                <a:srgbClr val="FFC000"/>
              </a:solidFill>
              <a:round/>
            </a:ln>
            <a:effectLst/>
          </c:spPr>
          <c:marker>
            <c:symbol val="circle"/>
            <c:size val="5"/>
            <c:spPr>
              <a:solidFill>
                <a:schemeClr val="accent3"/>
              </a:solidFill>
              <a:ln w="9525">
                <a:solidFill>
                  <a:schemeClr val="accent3"/>
                </a:solidFill>
              </a:ln>
              <a:effectLst/>
            </c:spPr>
          </c:marker>
          <c:dLbls>
            <c:dLbl>
              <c:idx val="6"/>
              <c:layout>
                <c:manualLayout>
                  <c:x val="4.9084591689630787E-2"/>
                  <c:y val="1.1652565715076457E-2"/>
                </c:manualLayout>
              </c:layout>
              <c:spPr>
                <a:noFill/>
                <a:ln>
                  <a:noFill/>
                </a:ln>
                <a:effectLst/>
              </c:spPr>
              <c:txPr>
                <a:bodyPr wrap="square" lIns="38100" tIns="19050" rIns="38100" bIns="19050" anchor="ctr">
                  <a:noAutofit/>
                </a:bodyPr>
                <a:lstStyle/>
                <a:p>
                  <a:pPr>
                    <a:defRPr/>
                  </a:pPr>
                  <a:endParaRPr lang="zh-HK"/>
                </a:p>
              </c:txPr>
              <c:dLblPos val="r"/>
              <c:showLegendKey val="0"/>
              <c:showVal val="1"/>
              <c:showCatName val="0"/>
              <c:showSerName val="1"/>
              <c:showPercent val="0"/>
              <c:showBubbleSize val="0"/>
              <c:extLst>
                <c:ext xmlns:c15="http://schemas.microsoft.com/office/drawing/2012/chart" uri="{CE6537A1-D6FC-4f65-9D91-7224C49458BB}">
                  <c15:layout>
                    <c:manualLayout>
                      <c:w val="8.0193758792071287E-2"/>
                      <c:h val="3.0782939949248914E-2"/>
                    </c:manualLayout>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工作表1!$B$33:$H$33</c:f>
              <c:numCache>
                <c:formatCode>General</c:formatCode>
                <c:ptCount val="7"/>
                <c:pt idx="0">
                  <c:v>2008</c:v>
                </c:pt>
                <c:pt idx="1">
                  <c:v>2009</c:v>
                </c:pt>
                <c:pt idx="2">
                  <c:v>2010</c:v>
                </c:pt>
                <c:pt idx="3">
                  <c:v>2011</c:v>
                </c:pt>
                <c:pt idx="4">
                  <c:v>2012</c:v>
                </c:pt>
                <c:pt idx="5">
                  <c:v>2013</c:v>
                </c:pt>
                <c:pt idx="6">
                  <c:v>2014</c:v>
                </c:pt>
              </c:numCache>
            </c:numRef>
          </c:cat>
          <c:val>
            <c:numRef>
              <c:f>工作表1!$B$36:$H$36</c:f>
              <c:numCache>
                <c:formatCode>General</c:formatCode>
                <c:ptCount val="7"/>
                <c:pt idx="0">
                  <c:v>801</c:v>
                </c:pt>
                <c:pt idx="1">
                  <c:v>518</c:v>
                </c:pt>
                <c:pt idx="2">
                  <c:v>253</c:v>
                </c:pt>
                <c:pt idx="3">
                  <c:v>118</c:v>
                </c:pt>
                <c:pt idx="4">
                  <c:v>69</c:v>
                </c:pt>
                <c:pt idx="5">
                  <c:v>53</c:v>
                </c:pt>
                <c:pt idx="6">
                  <c:v>34</c:v>
                </c:pt>
              </c:numCache>
            </c:numRef>
          </c:val>
          <c:smooth val="0"/>
        </c:ser>
        <c:ser>
          <c:idx val="3"/>
          <c:order val="3"/>
          <c:tx>
            <c:strRef>
              <c:f>工作表1!$A$37</c:f>
              <c:strCache>
                <c:ptCount val="1"/>
                <c:pt idx="0">
                  <c:v>冰</c:v>
                </c:pt>
              </c:strCache>
            </c:strRef>
          </c:tx>
          <c:spPr>
            <a:ln w="28575" cap="rnd">
              <a:solidFill>
                <a:srgbClr val="FF0000"/>
              </a:solidFill>
              <a:round/>
            </a:ln>
            <a:effectLst/>
          </c:spPr>
          <c:marker>
            <c:symbol val="circle"/>
            <c:size val="5"/>
            <c:spPr>
              <a:solidFill>
                <a:schemeClr val="accent4"/>
              </a:solidFill>
              <a:ln w="9525">
                <a:solidFill>
                  <a:schemeClr val="accent4"/>
                </a:solidFill>
              </a:ln>
              <a:effectLst/>
            </c:spPr>
          </c:marker>
          <c:dLbls>
            <c:dLbl>
              <c:idx val="6"/>
              <c:layout>
                <c:manualLayout>
                  <c:x val="5.648674956118422E-2"/>
                  <c:y val="-2.5186041776658306E-2"/>
                </c:manualLayout>
              </c:layout>
              <c:dLblPos val="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工作表1!$B$33:$H$33</c:f>
              <c:numCache>
                <c:formatCode>General</c:formatCode>
                <c:ptCount val="7"/>
                <c:pt idx="0">
                  <c:v>2008</c:v>
                </c:pt>
                <c:pt idx="1">
                  <c:v>2009</c:v>
                </c:pt>
                <c:pt idx="2">
                  <c:v>2010</c:v>
                </c:pt>
                <c:pt idx="3">
                  <c:v>2011</c:v>
                </c:pt>
                <c:pt idx="4">
                  <c:v>2012</c:v>
                </c:pt>
                <c:pt idx="5">
                  <c:v>2013</c:v>
                </c:pt>
                <c:pt idx="6">
                  <c:v>2014</c:v>
                </c:pt>
              </c:numCache>
            </c:numRef>
          </c:cat>
          <c:val>
            <c:numRef>
              <c:f>工作表1!$B$37:$H$37</c:f>
              <c:numCache>
                <c:formatCode>General</c:formatCode>
                <c:ptCount val="7"/>
                <c:pt idx="0">
                  <c:v>1374</c:v>
                </c:pt>
                <c:pt idx="1">
                  <c:v>1402</c:v>
                </c:pt>
                <c:pt idx="2">
                  <c:v>1600</c:v>
                </c:pt>
                <c:pt idx="3">
                  <c:v>1549</c:v>
                </c:pt>
                <c:pt idx="4">
                  <c:v>1683</c:v>
                </c:pt>
                <c:pt idx="5">
                  <c:v>1858</c:v>
                </c:pt>
                <c:pt idx="6">
                  <c:v>2025</c:v>
                </c:pt>
              </c:numCache>
            </c:numRef>
          </c:val>
          <c:smooth val="0"/>
        </c:ser>
        <c:ser>
          <c:idx val="4"/>
          <c:order val="4"/>
          <c:tx>
            <c:strRef>
              <c:f>工作表1!$A$38</c:f>
              <c:strCache>
                <c:ptCount val="1"/>
                <c:pt idx="0">
                  <c:v>可卡因</c:v>
                </c:pt>
              </c:strCache>
            </c:strRef>
          </c:tx>
          <c:spPr>
            <a:ln w="28575" cap="rnd">
              <a:solidFill>
                <a:srgbClr val="0070C0"/>
              </a:solidFill>
              <a:round/>
            </a:ln>
            <a:effectLst/>
          </c:spPr>
          <c:marker>
            <c:symbol val="circle"/>
            <c:size val="5"/>
            <c:spPr>
              <a:solidFill>
                <a:schemeClr val="accent5"/>
              </a:solidFill>
              <a:ln w="9525">
                <a:solidFill>
                  <a:schemeClr val="accent5"/>
                </a:solidFill>
              </a:ln>
              <a:effectLst/>
            </c:spPr>
          </c:marker>
          <c:dLbls>
            <c:dLbl>
              <c:idx val="6"/>
              <c:layout>
                <c:manualLayout>
                  <c:x val="4.9084591689630787E-2"/>
                  <c:y val="-8.9550370761451489E-2"/>
                </c:manualLayout>
              </c:layout>
              <c:dLblPos val="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工作表1!$B$33:$H$33</c:f>
              <c:numCache>
                <c:formatCode>General</c:formatCode>
                <c:ptCount val="7"/>
                <c:pt idx="0">
                  <c:v>2008</c:v>
                </c:pt>
                <c:pt idx="1">
                  <c:v>2009</c:v>
                </c:pt>
                <c:pt idx="2">
                  <c:v>2010</c:v>
                </c:pt>
                <c:pt idx="3">
                  <c:v>2011</c:v>
                </c:pt>
                <c:pt idx="4">
                  <c:v>2012</c:v>
                </c:pt>
                <c:pt idx="5">
                  <c:v>2013</c:v>
                </c:pt>
                <c:pt idx="6">
                  <c:v>2014</c:v>
                </c:pt>
              </c:numCache>
            </c:numRef>
          </c:cat>
          <c:val>
            <c:numRef>
              <c:f>工作表1!$B$38:$H$38</c:f>
              <c:numCache>
                <c:formatCode>General</c:formatCode>
                <c:ptCount val="7"/>
                <c:pt idx="0">
                  <c:v>700</c:v>
                </c:pt>
                <c:pt idx="1">
                  <c:v>521</c:v>
                </c:pt>
                <c:pt idx="2">
                  <c:v>776</c:v>
                </c:pt>
                <c:pt idx="3">
                  <c:v>868</c:v>
                </c:pt>
                <c:pt idx="4">
                  <c:v>849</c:v>
                </c:pt>
                <c:pt idx="5">
                  <c:v>884</c:v>
                </c:pt>
                <c:pt idx="6">
                  <c:v>642</c:v>
                </c:pt>
              </c:numCache>
            </c:numRef>
          </c:val>
          <c:smooth val="0"/>
        </c:ser>
        <c:ser>
          <c:idx val="5"/>
          <c:order val="5"/>
          <c:tx>
            <c:strRef>
              <c:f>工作表1!$A$39</c:f>
              <c:strCache>
                <c:ptCount val="1"/>
                <c:pt idx="0">
                  <c:v>咳藥</c:v>
                </c:pt>
              </c:strCache>
            </c:strRef>
          </c:tx>
          <c:spPr>
            <a:ln w="28575" cap="rnd">
              <a:solidFill>
                <a:srgbClr val="002060"/>
              </a:solidFill>
              <a:round/>
            </a:ln>
            <a:effectLst/>
          </c:spPr>
          <c:marker>
            <c:symbol val="circle"/>
            <c:size val="5"/>
            <c:spPr>
              <a:solidFill>
                <a:schemeClr val="accent6"/>
              </a:solidFill>
              <a:ln w="9525">
                <a:solidFill>
                  <a:schemeClr val="accent6"/>
                </a:solidFill>
              </a:ln>
              <a:effectLst/>
            </c:spPr>
          </c:marker>
          <c:dLbls>
            <c:dLbl>
              <c:idx val="6"/>
              <c:layout>
                <c:manualLayout>
                  <c:x val="4.9084591689630787E-2"/>
                  <c:y val="-4.4775185380725696E-2"/>
                </c:manualLayout>
              </c:layout>
              <c:dLblPos val="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工作表1!$B$33:$H$33</c:f>
              <c:numCache>
                <c:formatCode>General</c:formatCode>
                <c:ptCount val="7"/>
                <c:pt idx="0">
                  <c:v>2008</c:v>
                </c:pt>
                <c:pt idx="1">
                  <c:v>2009</c:v>
                </c:pt>
                <c:pt idx="2">
                  <c:v>2010</c:v>
                </c:pt>
                <c:pt idx="3">
                  <c:v>2011</c:v>
                </c:pt>
                <c:pt idx="4">
                  <c:v>2012</c:v>
                </c:pt>
                <c:pt idx="5">
                  <c:v>2013</c:v>
                </c:pt>
                <c:pt idx="6">
                  <c:v>2014</c:v>
                </c:pt>
              </c:numCache>
            </c:numRef>
          </c:cat>
          <c:val>
            <c:numRef>
              <c:f>工作表1!$B$39:$H$39</c:f>
              <c:numCache>
                <c:formatCode>General</c:formatCode>
                <c:ptCount val="7"/>
                <c:pt idx="0">
                  <c:v>567</c:v>
                </c:pt>
                <c:pt idx="1">
                  <c:v>675</c:v>
                </c:pt>
                <c:pt idx="2">
                  <c:v>525</c:v>
                </c:pt>
                <c:pt idx="3">
                  <c:v>530</c:v>
                </c:pt>
                <c:pt idx="4">
                  <c:v>484</c:v>
                </c:pt>
                <c:pt idx="5">
                  <c:v>416</c:v>
                </c:pt>
                <c:pt idx="6">
                  <c:v>376</c:v>
                </c:pt>
              </c:numCache>
            </c:numRef>
          </c:val>
          <c:smooth val="0"/>
        </c:ser>
        <c:dLbls>
          <c:showLegendKey val="0"/>
          <c:showVal val="0"/>
          <c:showCatName val="0"/>
          <c:showSerName val="0"/>
          <c:showPercent val="0"/>
          <c:showBubbleSize val="0"/>
        </c:dLbls>
        <c:marker val="1"/>
        <c:smooth val="0"/>
        <c:axId val="129095936"/>
        <c:axId val="78725120"/>
      </c:lineChart>
      <c:catAx>
        <c:axId val="12909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HK"/>
          </a:p>
        </c:txPr>
        <c:crossAx val="78725120"/>
        <c:crosses val="autoZero"/>
        <c:auto val="1"/>
        <c:lblAlgn val="ctr"/>
        <c:lblOffset val="100"/>
        <c:noMultiLvlLbl val="0"/>
      </c:catAx>
      <c:valAx>
        <c:axId val="7872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HK"/>
          </a:p>
        </c:txPr>
        <c:crossAx val="12909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HK"/>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64949A4-48F5-4691-8CF1-D67701252E5D}" type="datetimeFigureOut">
              <a:rPr lang="zh-HK" altLang="en-US" smtClean="0"/>
              <a:t>25/6/2015</a:t>
            </a:fld>
            <a:endParaRPr lang="zh-HK"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1E8464-7B7F-4C0E-B65F-FCE40168F23B}" type="slidenum">
              <a:rPr lang="zh-HK" altLang="en-US" smtClean="0"/>
              <a:t>‹#›</a:t>
            </a:fld>
            <a:endParaRPr lang="zh-HK" altLang="en-US"/>
          </a:p>
        </p:txBody>
      </p:sp>
    </p:spTree>
    <p:extLst>
      <p:ext uri="{BB962C8B-B14F-4D97-AF65-F5344CB8AC3E}">
        <p14:creationId xmlns:p14="http://schemas.microsoft.com/office/powerpoint/2010/main" val="82851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53B43BAF-A8C5-437D-832F-C1AFF94BC03D}" type="datetimeFigureOut">
              <a:rPr lang="zh-HK" altLang="en-US"/>
              <a:pPr>
                <a:defRPr/>
              </a:pPr>
              <a:t>25/6/2015</a:t>
            </a:fld>
            <a:endParaRPr lang="zh-HK"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zh-HK" altLang="en-US" noProof="0" smtClean="0"/>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HK" altLang="en-US" noProof="0" smtClean="0"/>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E18BEA2-4004-421D-AAE4-4D7C2C17E898}" type="slidenum">
              <a:rPr lang="zh-HK" altLang="en-US"/>
              <a:pPr>
                <a:defRPr/>
              </a:pPr>
              <a:t>‹#›</a:t>
            </a:fld>
            <a:endParaRPr lang="zh-HK" altLang="en-US"/>
          </a:p>
        </p:txBody>
      </p:sp>
    </p:spTree>
    <p:extLst>
      <p:ext uri="{BB962C8B-B14F-4D97-AF65-F5344CB8AC3E}">
        <p14:creationId xmlns:p14="http://schemas.microsoft.com/office/powerpoint/2010/main" val="944305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HK" sz="1200" kern="1200" dirty="0" smtClean="0">
                <a:solidFill>
                  <a:schemeClr val="tx1"/>
                </a:solidFill>
                <a:effectLst/>
                <a:latin typeface="+mn-lt"/>
                <a:ea typeface="+mn-ea"/>
                <a:cs typeface="+mn-cs"/>
              </a:rPr>
              <a:t>港聞</a:t>
            </a:r>
            <a:r>
              <a:rPr lang="zh-TW" altLang="en-US" sz="1200" kern="1200" dirty="0" smtClean="0">
                <a:solidFill>
                  <a:schemeClr val="tx1"/>
                </a:solidFill>
                <a:effectLst/>
                <a:latin typeface="+mn-lt"/>
                <a:ea typeface="+mn-ea"/>
                <a:cs typeface="+mn-cs"/>
              </a:rPr>
              <a:t>稿</a:t>
            </a:r>
            <a:endParaRPr lang="en-US" altLang="zh-TW" sz="1200" kern="1200" dirty="0" smtClean="0">
              <a:solidFill>
                <a:schemeClr val="tx1"/>
              </a:solidFill>
              <a:effectLst/>
              <a:latin typeface="+mn-lt"/>
              <a:ea typeface="+mn-ea"/>
              <a:cs typeface="+mn-cs"/>
            </a:endParaRPr>
          </a:p>
          <a:p>
            <a:endParaRPr lang="en-US" altLang="zh-HK" sz="1200"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吸食冰毒人數增加 令隱蔽吸毒情況惡化</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信義會推輔助戒毒手機</a:t>
            </a:r>
            <a:r>
              <a:rPr lang="en-US" altLang="zh-TW" sz="1200" b="1" u="sng" kern="1200" dirty="0" smtClean="0">
                <a:solidFill>
                  <a:schemeClr val="tx1"/>
                </a:solidFill>
                <a:effectLst/>
                <a:latin typeface="+mn-lt"/>
                <a:ea typeface="+mn-ea"/>
                <a:cs typeface="+mn-cs"/>
              </a:rPr>
              <a:t>App</a:t>
            </a:r>
            <a:r>
              <a:rPr lang="zh-TW" altLang="en-US" sz="1200" b="1" u="sng" kern="1200" dirty="0" smtClean="0">
                <a:solidFill>
                  <a:schemeClr val="tx1"/>
                </a:solidFill>
                <a:effectLst/>
                <a:latin typeface="+mn-lt"/>
                <a:ea typeface="+mn-ea"/>
                <a:cs typeface="+mn-cs"/>
              </a:rPr>
              <a:t>「點</a:t>
            </a:r>
            <a:r>
              <a:rPr lang="en-US" altLang="zh-TW" sz="1200" b="1" u="sng" kern="1200" dirty="0" smtClean="0">
                <a:solidFill>
                  <a:schemeClr val="tx1"/>
                </a:solidFill>
                <a:effectLst/>
                <a:latin typeface="+mn-lt"/>
                <a:ea typeface="+mn-ea"/>
                <a:cs typeface="+mn-cs"/>
              </a:rPr>
              <a:t>‧</a:t>
            </a:r>
            <a:r>
              <a:rPr lang="zh-TW" altLang="en-US" sz="1200" b="1" u="sng" kern="1200" dirty="0" smtClean="0">
                <a:solidFill>
                  <a:schemeClr val="tx1"/>
                </a:solidFill>
                <a:effectLst/>
                <a:latin typeface="+mn-lt"/>
                <a:ea typeface="+mn-ea"/>
                <a:cs typeface="+mn-cs"/>
              </a:rPr>
              <a:t>甩」 以互動方式接觸隱蔽吸毒者</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根據政府資料顯示，隱蔽吸毒者的隱蔽吸毒年期不斷上升，而近年吸食冰毒情況普遍，因</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沒有明顯的後遺徵狀更容易變成隱蔽吸毒，唯現今仍沒有有效途徑接觸隱蔽吸毒者加以協助，</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令情況更加嚴重。有見及此，信義會社會服務部獲禁毒基金支持，研發輔助戒毒手機</a:t>
            </a:r>
            <a:r>
              <a:rPr lang="en-US" altLang="zh-TW" sz="1200" b="1" u="sng" kern="1200" dirty="0" smtClean="0">
                <a:solidFill>
                  <a:schemeClr val="tx1"/>
                </a:solidFill>
                <a:effectLst/>
                <a:latin typeface="+mn-lt"/>
                <a:ea typeface="+mn-ea"/>
                <a:cs typeface="+mn-cs"/>
              </a:rPr>
              <a:t>App</a:t>
            </a:r>
            <a:r>
              <a:rPr lang="zh-TW" altLang="en-US" sz="1200" b="1" u="sng" kern="1200" dirty="0" smtClean="0">
                <a:solidFill>
                  <a:schemeClr val="tx1"/>
                </a:solidFill>
                <a:effectLst/>
                <a:latin typeface="+mn-lt"/>
                <a:ea typeface="+mn-ea"/>
                <a:cs typeface="+mn-cs"/>
              </a:rPr>
              <a:t>「點</a:t>
            </a:r>
            <a:r>
              <a:rPr lang="en-US" altLang="zh-TW" sz="1200" b="1" u="sng" kern="1200" dirty="0" smtClean="0">
                <a:solidFill>
                  <a:schemeClr val="tx1"/>
                </a:solidFill>
                <a:effectLst/>
                <a:latin typeface="+mn-lt"/>
                <a:ea typeface="+mn-ea"/>
                <a:cs typeface="+mn-cs"/>
              </a:rPr>
              <a:t>‧</a:t>
            </a:r>
          </a:p>
          <a:p>
            <a:endParaRPr lang="en-US" altLang="zh-TW"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甩」，期望能以互動功能，更有效地接觸及幫助隱蔽吸毒者。</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基督教香港信義會社會服務部服務總監</a:t>
            </a:r>
            <a:r>
              <a:rPr lang="en-US" altLang="zh-TW" sz="1200" b="1" u="sng" kern="1200" dirty="0" smtClean="0">
                <a:solidFill>
                  <a:schemeClr val="tx1"/>
                </a:solidFill>
                <a:effectLst/>
                <a:latin typeface="+mn-lt"/>
                <a:ea typeface="+mn-ea"/>
                <a:cs typeface="+mn-cs"/>
              </a:rPr>
              <a:t>(</a:t>
            </a:r>
            <a:r>
              <a:rPr lang="zh-TW" altLang="en-US" sz="1200" b="1" u="sng" kern="1200" dirty="0" smtClean="0">
                <a:solidFill>
                  <a:schemeClr val="tx1"/>
                </a:solidFill>
                <a:effectLst/>
                <a:latin typeface="+mn-lt"/>
                <a:ea typeface="+mn-ea"/>
                <a:cs typeface="+mn-cs"/>
              </a:rPr>
              <a:t>戒毒服務</a:t>
            </a:r>
            <a:r>
              <a:rPr lang="en-US" altLang="zh-TW" sz="1200" b="1" u="sng" kern="1200" dirty="0" smtClean="0">
                <a:solidFill>
                  <a:schemeClr val="tx1"/>
                </a:solidFill>
                <a:effectLst/>
                <a:latin typeface="+mn-lt"/>
                <a:ea typeface="+mn-ea"/>
                <a:cs typeface="+mn-cs"/>
              </a:rPr>
              <a:t>)</a:t>
            </a:r>
            <a:r>
              <a:rPr lang="zh-TW" altLang="en-US" sz="1200" b="1" u="sng" kern="1200" dirty="0" smtClean="0">
                <a:solidFill>
                  <a:schemeClr val="tx1"/>
                </a:solidFill>
                <a:effectLst/>
                <a:latin typeface="+mn-lt"/>
                <a:ea typeface="+mn-ea"/>
                <a:cs typeface="+mn-cs"/>
              </a:rPr>
              <a:t>何顯明表示，根據香港保安局禁毒處藥</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物濫用資料中央檔案室資料顯示，被呈報的吸毒人數雖然逐年下跌，但隱蔽吸毒者的隱蔽吸毒</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年期卻不斷上升，由</a:t>
            </a:r>
            <a:r>
              <a:rPr lang="en-US" altLang="zh-TW" sz="1200" b="1" u="sng" kern="1200" dirty="0" smtClean="0">
                <a:solidFill>
                  <a:schemeClr val="tx1"/>
                </a:solidFill>
                <a:effectLst/>
                <a:latin typeface="+mn-lt"/>
                <a:ea typeface="+mn-ea"/>
                <a:cs typeface="+mn-cs"/>
              </a:rPr>
              <a:t>2008</a:t>
            </a:r>
            <a:r>
              <a:rPr lang="zh-TW" altLang="en-US" sz="1200" b="1" u="sng" kern="1200" dirty="0" smtClean="0">
                <a:solidFill>
                  <a:schemeClr val="tx1"/>
                </a:solidFill>
                <a:effectLst/>
                <a:latin typeface="+mn-lt"/>
                <a:ea typeface="+mn-ea"/>
                <a:cs typeface="+mn-cs"/>
              </a:rPr>
              <a:t>年的</a:t>
            </a:r>
            <a:r>
              <a:rPr lang="en-US" altLang="zh-TW" sz="1200" b="1" u="sng" kern="1200" dirty="0" smtClean="0">
                <a:solidFill>
                  <a:schemeClr val="tx1"/>
                </a:solidFill>
                <a:effectLst/>
                <a:latin typeface="+mn-lt"/>
                <a:ea typeface="+mn-ea"/>
                <a:cs typeface="+mn-cs"/>
              </a:rPr>
              <a:t>1.9</a:t>
            </a:r>
            <a:r>
              <a:rPr lang="zh-TW" altLang="en-US" sz="1200" b="1" u="sng" kern="1200" dirty="0" smtClean="0">
                <a:solidFill>
                  <a:schemeClr val="tx1"/>
                </a:solidFill>
                <a:effectLst/>
                <a:latin typeface="+mn-lt"/>
                <a:ea typeface="+mn-ea"/>
                <a:cs typeface="+mn-cs"/>
              </a:rPr>
              <a:t>年上升至</a:t>
            </a:r>
            <a:r>
              <a:rPr lang="en-US" altLang="zh-TW" sz="1200" b="1" u="sng" kern="1200" dirty="0" smtClean="0">
                <a:solidFill>
                  <a:schemeClr val="tx1"/>
                </a:solidFill>
                <a:effectLst/>
                <a:latin typeface="+mn-lt"/>
                <a:ea typeface="+mn-ea"/>
                <a:cs typeface="+mn-cs"/>
              </a:rPr>
              <a:t>2014</a:t>
            </a:r>
            <a:r>
              <a:rPr lang="zh-TW" altLang="en-US" sz="1200" b="1" u="sng" kern="1200" dirty="0" smtClean="0">
                <a:solidFill>
                  <a:schemeClr val="tx1"/>
                </a:solidFill>
                <a:effectLst/>
                <a:latin typeface="+mn-lt"/>
                <a:ea typeface="+mn-ea"/>
                <a:cs typeface="+mn-cs"/>
              </a:rPr>
              <a:t>年的</a:t>
            </a:r>
            <a:r>
              <a:rPr lang="en-US" altLang="zh-TW" sz="1200" b="1" u="sng" kern="1200" dirty="0" smtClean="0">
                <a:solidFill>
                  <a:schemeClr val="tx1"/>
                </a:solidFill>
                <a:effectLst/>
                <a:latin typeface="+mn-lt"/>
                <a:ea typeface="+mn-ea"/>
                <a:cs typeface="+mn-cs"/>
              </a:rPr>
              <a:t>5.2</a:t>
            </a:r>
            <a:r>
              <a:rPr lang="zh-TW" altLang="en-US" sz="1200" b="1" u="sng" kern="1200" dirty="0" smtClean="0">
                <a:solidFill>
                  <a:schemeClr val="tx1"/>
                </a:solidFill>
                <a:effectLst/>
                <a:latin typeface="+mn-lt"/>
                <a:ea typeface="+mn-ea"/>
                <a:cs typeface="+mn-cs"/>
              </a:rPr>
              <a:t>年，情況令人憂慮。最新的數據亦顯示，</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各類型毒品之中，只有吸食冰毒個案持續上升。何顯明分析，相較其他毒品而言，吸食冰毒可</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能令隱蔽吸毒問題更為嚴重。而吸食冰毒後果可以很嚴重，特別它對人的精神狀態有極大影響</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基督教香港信義會社會服務部於一年多前，曾推出「毒癮無可忍」智能手機應用程式，下</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載數量隱定上升，顯示輔助戒毒手機</a:t>
            </a:r>
            <a:r>
              <a:rPr lang="en-US" altLang="zh-TW" sz="1200" b="1" u="sng" kern="1200" dirty="0" smtClean="0">
                <a:solidFill>
                  <a:schemeClr val="tx1"/>
                </a:solidFill>
                <a:effectLst/>
                <a:latin typeface="+mn-lt"/>
                <a:ea typeface="+mn-ea"/>
                <a:cs typeface="+mn-cs"/>
              </a:rPr>
              <a:t>App</a:t>
            </a:r>
            <a:r>
              <a:rPr lang="zh-TW" altLang="en-US" sz="1200" b="1" u="sng" kern="1200" dirty="0" smtClean="0">
                <a:solidFill>
                  <a:schemeClr val="tx1"/>
                </a:solidFill>
                <a:effectLst/>
                <a:latin typeface="+mn-lt"/>
                <a:ea typeface="+mn-ea"/>
                <a:cs typeface="+mn-cs"/>
              </a:rPr>
              <a:t>有一定需求。為了更有效接觸及幫助隱蔽吸毒者，在</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禁毒基金支持下，信義會研發了新一代的輔助戒毒手機應用程式─「點</a:t>
            </a:r>
            <a:r>
              <a:rPr lang="en-US" altLang="zh-TW" sz="1200" b="1" u="sng" kern="1200" dirty="0" smtClean="0">
                <a:solidFill>
                  <a:schemeClr val="tx1"/>
                </a:solidFill>
                <a:effectLst/>
                <a:latin typeface="+mn-lt"/>
                <a:ea typeface="+mn-ea"/>
                <a:cs typeface="+mn-cs"/>
              </a:rPr>
              <a:t>‧</a:t>
            </a:r>
            <a:r>
              <a:rPr lang="zh-TW" altLang="en-US" sz="1200" b="1" u="sng" kern="1200" dirty="0" smtClean="0">
                <a:solidFill>
                  <a:schemeClr val="tx1"/>
                </a:solidFill>
                <a:effectLst/>
                <a:latin typeface="+mn-lt"/>
                <a:ea typeface="+mn-ea"/>
                <a:cs typeface="+mn-cs"/>
              </a:rPr>
              <a:t>甩」，期望能以更多</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互動功能，有效地接觸及幫助隱蔽吸毒者，減少隱蔽吸毒情況。</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「點</a:t>
            </a:r>
            <a:r>
              <a:rPr lang="en-US" altLang="zh-TW" sz="1200" b="1" u="sng" kern="1200" dirty="0" smtClean="0">
                <a:solidFill>
                  <a:schemeClr val="tx1"/>
                </a:solidFill>
                <a:effectLst/>
                <a:latin typeface="+mn-lt"/>
                <a:ea typeface="+mn-ea"/>
                <a:cs typeface="+mn-cs"/>
              </a:rPr>
              <a:t>‧</a:t>
            </a:r>
            <a:r>
              <a:rPr lang="zh-TW" altLang="en-US" sz="1200" b="1" u="sng" kern="1200" dirty="0" smtClean="0">
                <a:solidFill>
                  <a:schemeClr val="tx1"/>
                </a:solidFill>
                <a:effectLst/>
                <a:latin typeface="+mn-lt"/>
                <a:ea typeface="+mn-ea"/>
                <a:cs typeface="+mn-cs"/>
              </a:rPr>
              <a:t>甩」是亞洲區內最新最全面的輔助戒毒手機應用程式，期望創造一個全新的輔導平</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台，就如同一個藏於口袋的輔導員。除了運用世衛的成癮行為的評估外，程式也提供健康及債</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務錦囊，更會通過水平控制「逃出蜜室」小遊戲測試吸毒者的身體狀況，藉此加強隱蔽吸毒者求</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助動機及早尋求協助。</a:t>
            </a:r>
          </a:p>
          <a:p>
            <a:endParaRPr lang="zh-TW" altLang="en-US" sz="1200" b="1" u="sng" kern="1200" dirty="0" smtClean="0">
              <a:solidFill>
                <a:schemeClr val="tx1"/>
              </a:solidFill>
              <a:effectLst/>
              <a:latin typeface="+mn-lt"/>
              <a:ea typeface="+mn-ea"/>
              <a:cs typeface="+mn-cs"/>
            </a:endParaRPr>
          </a:p>
          <a:p>
            <a:r>
              <a:rPr lang="zh-TW" altLang="en-US" sz="1200" b="1" u="sng" kern="1200" dirty="0" smtClean="0">
                <a:solidFill>
                  <a:schemeClr val="tx1"/>
                </a:solidFill>
                <a:effectLst/>
                <a:latin typeface="+mn-lt"/>
                <a:ea typeface="+mn-ea"/>
                <a:cs typeface="+mn-cs"/>
              </a:rPr>
              <a:t>「點</a:t>
            </a:r>
            <a:r>
              <a:rPr lang="en-US" altLang="zh-TW" sz="1200" b="1" u="sng" kern="1200" dirty="0" smtClean="0">
                <a:solidFill>
                  <a:schemeClr val="tx1"/>
                </a:solidFill>
                <a:effectLst/>
                <a:latin typeface="+mn-lt"/>
                <a:ea typeface="+mn-ea"/>
                <a:cs typeface="+mn-cs"/>
              </a:rPr>
              <a:t>‧</a:t>
            </a:r>
            <a:r>
              <a:rPr lang="zh-TW" altLang="en-US" sz="1200" b="1" u="sng" kern="1200" dirty="0" smtClean="0">
                <a:solidFill>
                  <a:schemeClr val="tx1"/>
                </a:solidFill>
                <a:effectLst/>
                <a:latin typeface="+mn-lt"/>
                <a:ea typeface="+mn-ea"/>
                <a:cs typeface="+mn-cs"/>
              </a:rPr>
              <a:t>甩」可於</a:t>
            </a:r>
            <a:r>
              <a:rPr lang="en-US" altLang="zh-TW" sz="1200" b="1" u="sng" kern="1200" dirty="0" smtClean="0">
                <a:solidFill>
                  <a:schemeClr val="tx1"/>
                </a:solidFill>
                <a:effectLst/>
                <a:latin typeface="+mn-lt"/>
                <a:ea typeface="+mn-ea"/>
                <a:cs typeface="+mn-cs"/>
              </a:rPr>
              <a:t>Google Play </a:t>
            </a:r>
            <a:r>
              <a:rPr lang="zh-TW" altLang="en-US" sz="1200" b="1" u="sng" kern="1200" dirty="0" smtClean="0">
                <a:solidFill>
                  <a:schemeClr val="tx1"/>
                </a:solidFill>
                <a:effectLst/>
                <a:latin typeface="+mn-lt"/>
                <a:ea typeface="+mn-ea"/>
                <a:cs typeface="+mn-cs"/>
              </a:rPr>
              <a:t>及</a:t>
            </a:r>
            <a:r>
              <a:rPr lang="en-US" altLang="zh-TW" sz="1200" b="1" u="sng" kern="1200" dirty="0" smtClean="0">
                <a:solidFill>
                  <a:schemeClr val="tx1"/>
                </a:solidFill>
                <a:effectLst/>
                <a:latin typeface="+mn-lt"/>
                <a:ea typeface="+mn-ea"/>
                <a:cs typeface="+mn-cs"/>
              </a:rPr>
              <a:t>Apple Store</a:t>
            </a:r>
            <a:r>
              <a:rPr lang="zh-TW" altLang="en-US" sz="1200" b="1" u="sng" kern="1200" dirty="0" smtClean="0">
                <a:solidFill>
                  <a:schemeClr val="tx1"/>
                </a:solidFill>
                <a:effectLst/>
                <a:latin typeface="+mn-lt"/>
                <a:ea typeface="+mn-ea"/>
                <a:cs typeface="+mn-cs"/>
              </a:rPr>
              <a:t>免費下載。</a:t>
            </a:r>
            <a:endParaRPr lang="zh-HK" altLang="en-US" dirty="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a:t>
            </a:fld>
            <a:endParaRPr lang="zh-HK" altLang="en-US"/>
          </a:p>
        </p:txBody>
      </p:sp>
    </p:spTree>
    <p:extLst>
      <p:ext uri="{BB962C8B-B14F-4D97-AF65-F5344CB8AC3E}">
        <p14:creationId xmlns:p14="http://schemas.microsoft.com/office/powerpoint/2010/main" val="274942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10</a:t>
            </a:fld>
            <a:endParaRPr lang="zh-HK" altLang="en-US"/>
          </a:p>
        </p:txBody>
      </p:sp>
    </p:spTree>
    <p:extLst>
      <p:ext uri="{BB962C8B-B14F-4D97-AF65-F5344CB8AC3E}">
        <p14:creationId xmlns:p14="http://schemas.microsoft.com/office/powerpoint/2010/main" val="389011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點甩用</a:t>
            </a:r>
            <a:r>
              <a:rPr lang="zh-TW" altLang="en-US" baseline="0" dirty="0" smtClean="0"/>
              <a:t> 延伸的感覺做介面</a:t>
            </a:r>
            <a:endParaRPr lang="en-US" altLang="zh-TW" baseline="0" dirty="0" smtClean="0"/>
          </a:p>
          <a:p>
            <a:pPr eaLnBrk="1" hangingPunct="1">
              <a:spcBef>
                <a:spcPct val="0"/>
              </a:spcBef>
            </a:pPr>
            <a:r>
              <a:rPr lang="zh-TW" altLang="en-US" baseline="0" dirty="0" smtClean="0"/>
              <a:t>當中應用</a:t>
            </a:r>
            <a:r>
              <a:rPr lang="en-US" altLang="zh-TW" baseline="0" dirty="0" smtClean="0"/>
              <a:t>FRAMES</a:t>
            </a:r>
            <a:r>
              <a:rPr lang="zh-TW" altLang="en-US" baseline="0" dirty="0" smtClean="0"/>
              <a:t> 構建成不同的</a:t>
            </a:r>
            <a:r>
              <a:rPr lang="en-US" altLang="zh-TW" baseline="0" dirty="0" smtClean="0"/>
              <a:t>SECTIONS</a:t>
            </a:r>
            <a:r>
              <a:rPr lang="zh-TW" altLang="en-US" baseline="0" dirty="0" smtClean="0"/>
              <a:t> 展示更完整的介入治療過程</a:t>
            </a:r>
            <a:endParaRPr lang="en-US" altLang="zh-TW" baseline="0" dirty="0" smtClean="0"/>
          </a:p>
          <a:p>
            <a:pPr eaLnBrk="1" hangingPunct="1">
              <a:spcBef>
                <a:spcPct val="0"/>
              </a:spcBef>
            </a:pPr>
            <a:endParaRPr lang="en-US" altLang="zh-TW" baseline="0" dirty="0"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99AC8A7-9022-42C5-ABA2-4BA713E46F8E}" type="slidenum">
              <a:rPr lang="zh-HK" altLang="en-US" smtClean="0"/>
              <a:pPr/>
              <a:t>11</a:t>
            </a:fld>
            <a:endParaRPr lang="zh-HK" altLang="en-US" smtClean="0"/>
          </a:p>
        </p:txBody>
      </p:sp>
    </p:spTree>
    <p:extLst>
      <p:ext uri="{BB962C8B-B14F-4D97-AF65-F5344CB8AC3E}">
        <p14:creationId xmlns:p14="http://schemas.microsoft.com/office/powerpoint/2010/main" val="427149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Gender specific </a:t>
            </a:r>
          </a:p>
          <a:p>
            <a:r>
              <a:rPr lang="zh-TW" altLang="en-US" dirty="0" smtClean="0"/>
              <a:t>係一開始揀性別嘅時候 就已經決定用男或女聲 做語音導航 增加親切感</a:t>
            </a:r>
            <a:endParaRPr lang="zh-HK" altLang="en-US" dirty="0" smtClean="0"/>
          </a:p>
          <a:p>
            <a:endParaRPr lang="zh-HK" altLang="en-US" dirty="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12</a:t>
            </a:fld>
            <a:endParaRPr lang="zh-HK" altLang="en-US"/>
          </a:p>
        </p:txBody>
      </p:sp>
    </p:spTree>
    <p:extLst>
      <p:ext uri="{BB962C8B-B14F-4D97-AF65-F5344CB8AC3E}">
        <p14:creationId xmlns:p14="http://schemas.microsoft.com/office/powerpoint/2010/main" val="183323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將世衛評估融入過來人分享，因為使用者的性別</a:t>
            </a:r>
            <a:r>
              <a:rPr lang="zh-TW" altLang="en-US" baseline="0" dirty="0" smtClean="0"/>
              <a:t>，提供男或女的語音系</a:t>
            </a:r>
            <a:r>
              <a:rPr lang="zh-TW" altLang="en-US" dirty="0" smtClean="0"/>
              <a:t>傾訢分享自己經歷之餘亦協助用家完成評估</a:t>
            </a:r>
            <a:endParaRPr lang="zh-HK" altLang="en-US" dirty="0" smtClean="0"/>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9E0E8E4-3DF3-47B6-AE60-C6554C44D3C4}" type="slidenum">
              <a:rPr lang="zh-HK" altLang="en-US" smtClean="0"/>
              <a:pPr/>
              <a:t>13</a:t>
            </a:fld>
            <a:endParaRPr lang="zh-HK" altLang="en-US" smtClean="0"/>
          </a:p>
        </p:txBody>
      </p:sp>
    </p:spTree>
    <p:extLst>
      <p:ext uri="{BB962C8B-B14F-4D97-AF65-F5344CB8AC3E}">
        <p14:creationId xmlns:p14="http://schemas.microsoft.com/office/powerpoint/2010/main" val="187715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將蜜蜂被蜜糖吸引飛入玻璃樽但被困的情境比喻吸毒者被毒品吸引而墜入困局</a:t>
            </a:r>
            <a:endParaRPr lang="en-US" altLang="zh-TW" dirty="0" smtClean="0"/>
          </a:p>
          <a:p>
            <a:r>
              <a:rPr lang="zh-TW" altLang="en-US" dirty="0" smtClean="0"/>
              <a:t>透過遊戲體會要即刻停</a:t>
            </a:r>
            <a:r>
              <a:rPr lang="zh-TW" altLang="en-US" baseline="0" dirty="0" smtClean="0"/>
              <a:t> 離開困局 </a:t>
            </a:r>
            <a:endParaRPr lang="en-US" altLang="zh-TW" baseline="0" dirty="0" smtClean="0"/>
          </a:p>
          <a:p>
            <a:r>
              <a:rPr lang="zh-TW" altLang="en-US" baseline="0" dirty="0" smtClean="0"/>
              <a:t>當中亦會紀錄玩家最佳完成時間 作自我參考</a:t>
            </a:r>
            <a:endParaRPr lang="zh-HK" altLang="en-US" dirty="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14</a:t>
            </a:fld>
            <a:endParaRPr lang="zh-HK" altLang="en-US"/>
          </a:p>
        </p:txBody>
      </p:sp>
    </p:spTree>
    <p:extLst>
      <p:ext uri="{BB962C8B-B14F-4D97-AF65-F5344CB8AC3E}">
        <p14:creationId xmlns:p14="http://schemas.microsoft.com/office/powerpoint/2010/main" val="297918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用家可以</a:t>
            </a:r>
            <a:r>
              <a:rPr lang="zh-TW" altLang="en-US" baseline="0" dirty="0" smtClean="0"/>
              <a:t>點算毒品</a:t>
            </a:r>
            <a:endParaRPr lang="en-US" altLang="zh-TW" baseline="0" dirty="0" smtClean="0"/>
          </a:p>
          <a:p>
            <a:r>
              <a:rPr lang="zh-TW" altLang="en-US" baseline="0" dirty="0" smtClean="0"/>
              <a:t>按自己不同病徵後遺症 點選圖中對應自己的痛症位置</a:t>
            </a:r>
            <a:endParaRPr lang="en-US" altLang="zh-TW" baseline="0" dirty="0" smtClean="0"/>
          </a:p>
          <a:p>
            <a:r>
              <a:rPr lang="zh-TW" altLang="en-US" baseline="0" dirty="0" smtClean="0"/>
              <a:t>就會提供可短暫舒緩的穴位及按法 亦有多款湯水提供</a:t>
            </a:r>
            <a:endParaRPr lang="en-US" altLang="zh-TW" baseline="0" dirty="0" smtClean="0"/>
          </a:p>
          <a:p>
            <a:r>
              <a:rPr lang="zh-TW" altLang="en-US" baseline="0" dirty="0" smtClean="0"/>
              <a:t>就好似圖中 按迎香穴 位置 到有酸 麻 脹 痺感為度</a:t>
            </a:r>
            <a:endParaRPr lang="en-US" altLang="zh-TW" baseline="0" dirty="0" smtClean="0"/>
          </a:p>
          <a:p>
            <a:r>
              <a:rPr lang="zh-TW" altLang="en-US" baseline="0" dirty="0" smtClean="0"/>
              <a:t>所有資訊由天朗中心註冊中醫師提供</a:t>
            </a:r>
            <a:endParaRPr lang="en-US" altLang="zh-TW" baseline="0" dirty="0" smtClean="0"/>
          </a:p>
          <a:p>
            <a:endParaRPr lang="zh-HK" altLang="en-US" dirty="0"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8BFBB3F-A1BF-457A-88DD-B14D4894F402}" type="slidenum">
              <a:rPr lang="zh-HK" altLang="en-US" smtClean="0"/>
              <a:pPr/>
              <a:t>15</a:t>
            </a:fld>
            <a:endParaRPr lang="zh-HK" altLang="en-US" smtClean="0"/>
          </a:p>
        </p:txBody>
      </p:sp>
    </p:spTree>
    <p:extLst>
      <p:ext uri="{BB962C8B-B14F-4D97-AF65-F5344CB8AC3E}">
        <p14:creationId xmlns:p14="http://schemas.microsoft.com/office/powerpoint/2010/main" val="294104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債務，法律錦囊相似</a:t>
            </a:r>
            <a:endParaRPr lang="en-US" altLang="zh-TW" dirty="0" smtClean="0"/>
          </a:p>
          <a:p>
            <a:r>
              <a:rPr lang="zh-TW" altLang="en-US" dirty="0" smtClean="0"/>
              <a:t>用對答方法了解使用者切身的狀況</a:t>
            </a:r>
            <a:endParaRPr lang="en-US" altLang="zh-TW" dirty="0" smtClean="0"/>
          </a:p>
          <a:p>
            <a:r>
              <a:rPr lang="zh-TW" altLang="en-US" dirty="0" smtClean="0"/>
              <a:t>從而提供更適切的意見</a:t>
            </a:r>
            <a:r>
              <a:rPr lang="zh-TW" altLang="en-US" baseline="0" dirty="0" smtClean="0"/>
              <a:t>給予用家</a:t>
            </a:r>
            <a:endParaRPr lang="zh-HK" altLang="en-US" dirty="0"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8ACBB34-4D27-49CE-ABC1-339E7019FB81}" type="slidenum">
              <a:rPr lang="zh-HK" altLang="en-US" smtClean="0"/>
              <a:pPr/>
              <a:t>16</a:t>
            </a:fld>
            <a:endParaRPr lang="zh-HK" altLang="en-US" smtClean="0"/>
          </a:p>
        </p:txBody>
      </p:sp>
    </p:spTree>
    <p:extLst>
      <p:ext uri="{BB962C8B-B14F-4D97-AF65-F5344CB8AC3E}">
        <p14:creationId xmlns:p14="http://schemas.microsoft.com/office/powerpoint/2010/main" val="384670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arenR"/>
            </a:pPr>
            <a:r>
              <a:rPr lang="zh-TW" altLang="en-US" dirty="0" smtClean="0"/>
              <a:t>有吸食衝動</a:t>
            </a:r>
            <a:r>
              <a:rPr lang="zh-TW" altLang="en-US" baseline="0" dirty="0" smtClean="0"/>
              <a:t>時打開 馴獸師</a:t>
            </a:r>
            <a:endParaRPr lang="en-US" altLang="zh-TW" baseline="0" dirty="0" smtClean="0"/>
          </a:p>
          <a:p>
            <a:pPr marL="0" indent="0">
              <a:buNone/>
            </a:pPr>
            <a:r>
              <a:rPr lang="en-US" altLang="zh-TW" dirty="0" smtClean="0"/>
              <a:t>2)</a:t>
            </a:r>
            <a:r>
              <a:rPr lang="zh-TW" altLang="en-US" dirty="0" smtClean="0"/>
              <a:t> 獅子就如吸食衝動 選擇</a:t>
            </a:r>
            <a:r>
              <a:rPr lang="zh-TW" altLang="en-US" baseline="0" dirty="0" smtClean="0"/>
              <a:t> 愈惡就代表</a:t>
            </a:r>
            <a:r>
              <a:rPr lang="zh-TW" altLang="en-US" dirty="0" smtClean="0"/>
              <a:t>吸食衝動 愈強</a:t>
            </a:r>
            <a:endParaRPr lang="en-US" altLang="zh-TW" dirty="0" smtClean="0"/>
          </a:p>
          <a:p>
            <a:pPr marL="0" indent="0">
              <a:buNone/>
            </a:pPr>
            <a:r>
              <a:rPr lang="en-US" altLang="zh-TW" dirty="0" smtClean="0"/>
              <a:t>3)</a:t>
            </a:r>
            <a:r>
              <a:rPr lang="zh-TW" altLang="en-US" baseline="0" dirty="0" smtClean="0"/>
              <a:t> 設一定個  可以減輕吸食衝動的目標</a:t>
            </a:r>
            <a:endParaRPr lang="en-US" altLang="zh-TW" baseline="0" dirty="0" smtClean="0"/>
          </a:p>
          <a:p>
            <a:pPr marL="0" indent="0">
              <a:buNone/>
            </a:pPr>
            <a:r>
              <a:rPr lang="en-US" altLang="zh-TW" baseline="0" dirty="0" smtClean="0"/>
              <a:t>4)</a:t>
            </a:r>
            <a:r>
              <a:rPr lang="zh-TW" altLang="en-US" baseline="0" dirty="0" smtClean="0"/>
              <a:t>點擊獅子到一定次數後 揮動手機便可使獅子返回指定位置上</a:t>
            </a:r>
            <a:endParaRPr lang="en-US" altLang="zh-TW" baseline="0" dirty="0" smtClean="0"/>
          </a:p>
          <a:p>
            <a:pPr marL="0" indent="0">
              <a:buNone/>
            </a:pPr>
            <a:r>
              <a:rPr lang="en-US" altLang="zh-TW" baseline="0" dirty="0" smtClean="0"/>
              <a:t>5)</a:t>
            </a:r>
            <a:r>
              <a:rPr lang="zh-TW" altLang="en-US" baseline="0" dirty="0" smtClean="0"/>
              <a:t>累積完成目標愈多，需要點擊的次數會愈少，等級會愈高</a:t>
            </a:r>
            <a:endParaRPr lang="en-US" altLang="zh-TW" baseline="0" dirty="0" smtClean="0"/>
          </a:p>
          <a:p>
            <a:pPr marL="0" indent="0">
              <a:buNone/>
            </a:pPr>
            <a:endParaRPr lang="zh-HK" altLang="en-US" dirty="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17</a:t>
            </a:fld>
            <a:endParaRPr lang="zh-HK" altLang="en-US"/>
          </a:p>
        </p:txBody>
      </p:sp>
    </p:spTree>
    <p:extLst>
      <p:ext uri="{BB962C8B-B14F-4D97-AF65-F5344CB8AC3E}">
        <p14:creationId xmlns:p14="http://schemas.microsoft.com/office/powerpoint/2010/main" val="67953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18</a:t>
            </a:fld>
            <a:endParaRPr lang="zh-HK" altLang="en-US"/>
          </a:p>
        </p:txBody>
      </p:sp>
    </p:spTree>
    <p:extLst>
      <p:ext uri="{BB962C8B-B14F-4D97-AF65-F5344CB8AC3E}">
        <p14:creationId xmlns:p14="http://schemas.microsoft.com/office/powerpoint/2010/main" val="412684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19</a:t>
            </a:fld>
            <a:endParaRPr lang="zh-HK" altLang="en-US"/>
          </a:p>
        </p:txBody>
      </p:sp>
    </p:spTree>
    <p:extLst>
      <p:ext uri="{BB962C8B-B14F-4D97-AF65-F5344CB8AC3E}">
        <p14:creationId xmlns:p14="http://schemas.microsoft.com/office/powerpoint/2010/main" val="257778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根據</a:t>
            </a:r>
            <a:r>
              <a:rPr lang="zh-TW" altLang="en-US" sz="1200" dirty="0" smtClean="0">
                <a:latin typeface="微軟正黑體" panose="020B0604030504040204" pitchFamily="34" charset="-120"/>
                <a:ea typeface="微軟正黑體" panose="020B0604030504040204" pitchFamily="34" charset="-120"/>
              </a:rPr>
              <a:t>藥物濫用資料中央檔案室</a:t>
            </a:r>
            <a:r>
              <a:rPr lang="zh-TW" altLang="en-US" sz="1200" dirty="0" smtClean="0">
                <a:latin typeface="+mn-lt"/>
                <a:ea typeface="+mn-ea"/>
              </a:rPr>
              <a:t>資料顯示，被呈報吸毒人數每年下降</a:t>
            </a:r>
            <a:endParaRPr lang="en-US" altLang="zh-TW"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latin typeface="+mn-lt"/>
                <a:ea typeface="+mn-ea"/>
              </a:rPr>
              <a:t>與</a:t>
            </a:r>
            <a:r>
              <a:rPr lang="en-US" altLang="zh-TW" sz="1200" dirty="0" smtClean="0">
                <a:latin typeface="+mn-lt"/>
                <a:ea typeface="+mn-ea"/>
              </a:rPr>
              <a:t>2014</a:t>
            </a:r>
            <a:r>
              <a:rPr lang="zh-TW" altLang="en-US" sz="1200" dirty="0" smtClean="0">
                <a:latin typeface="+mn-lt"/>
                <a:ea typeface="+mn-ea"/>
              </a:rPr>
              <a:t>年被呈報吸毒人數與</a:t>
            </a:r>
            <a:r>
              <a:rPr lang="en-US" altLang="zh-TW" sz="1200" dirty="0" smtClean="0">
                <a:latin typeface="+mn-lt"/>
                <a:ea typeface="+mn-ea"/>
              </a:rPr>
              <a:t>2008</a:t>
            </a:r>
            <a:r>
              <a:rPr lang="zh-TW" altLang="en-US" sz="1200" dirty="0" smtClean="0">
                <a:latin typeface="+mn-lt"/>
                <a:ea typeface="+mn-ea"/>
              </a:rPr>
              <a:t>年比較 下降了</a:t>
            </a:r>
            <a:r>
              <a:rPr lang="en-US" altLang="zh-TW" sz="1200" dirty="0" smtClean="0">
                <a:latin typeface="+mn-lt"/>
                <a:ea typeface="+mn-ea"/>
              </a:rPr>
              <a:t>39.3%</a:t>
            </a:r>
            <a:endParaRPr lang="zh-HK" altLang="en-US" sz="12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2</a:t>
            </a:fld>
            <a:endParaRPr lang="zh-HK" altLang="en-US"/>
          </a:p>
        </p:txBody>
      </p:sp>
    </p:spTree>
    <p:extLst>
      <p:ext uri="{BB962C8B-B14F-4D97-AF65-F5344CB8AC3E}">
        <p14:creationId xmlns:p14="http://schemas.microsoft.com/office/powerpoint/2010/main" val="141110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20</a:t>
            </a:fld>
            <a:endParaRPr lang="zh-HK" altLang="en-US"/>
          </a:p>
        </p:txBody>
      </p:sp>
    </p:spTree>
    <p:extLst>
      <p:ext uri="{BB962C8B-B14F-4D97-AF65-F5344CB8AC3E}">
        <p14:creationId xmlns:p14="http://schemas.microsoft.com/office/powerpoint/2010/main" val="198296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但隱蔽吸毒年期持續增長，反映出吸毒者的吸毒行為 愈來愈隱藏</a:t>
            </a:r>
            <a:endParaRPr lang="en-US" altLang="zh-TW" dirty="0" smtClean="0"/>
          </a:p>
          <a:p>
            <a:r>
              <a:rPr lang="en-US" altLang="zh-TW" dirty="0" smtClean="0"/>
              <a:t>2014</a:t>
            </a:r>
            <a:r>
              <a:rPr lang="zh-TW" altLang="en-US" dirty="0" smtClean="0"/>
              <a:t>年隱蔽吸毒年期中位數與</a:t>
            </a:r>
            <a:r>
              <a:rPr lang="en-US" altLang="zh-TW" dirty="0" smtClean="0"/>
              <a:t>2008</a:t>
            </a:r>
            <a:r>
              <a:rPr lang="zh-TW" altLang="en-US" dirty="0" smtClean="0"/>
              <a:t>年相比，激增至</a:t>
            </a:r>
            <a:r>
              <a:rPr lang="en-US" altLang="zh-TW" dirty="0" smtClean="0"/>
              <a:t>179.9%</a:t>
            </a:r>
            <a:r>
              <a:rPr lang="zh-TW" altLang="en-US" dirty="0" smtClean="0"/>
              <a:t/>
            </a:r>
            <a:br>
              <a:rPr lang="zh-TW" altLang="en-US" dirty="0" smtClean="0"/>
            </a:br>
            <a:endParaRPr lang="zh-HK" altLang="en-US" dirty="0" smtClean="0"/>
          </a:p>
        </p:txBody>
      </p:sp>
      <p:sp>
        <p:nvSpPr>
          <p:cNvPr id="5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1F6A798-A541-44DA-80CE-345E5011996A}" type="slidenum">
              <a:rPr lang="zh-HK" altLang="en-US" smtClean="0"/>
              <a:pPr/>
              <a:t>3</a:t>
            </a:fld>
            <a:endParaRPr lang="zh-HK" altLang="en-US" smtClean="0"/>
          </a:p>
        </p:txBody>
      </p:sp>
    </p:spTree>
    <p:extLst>
      <p:ext uri="{BB962C8B-B14F-4D97-AF65-F5344CB8AC3E}">
        <p14:creationId xmlns:p14="http://schemas.microsoft.com/office/powerpoint/2010/main" val="358043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冰於</a:t>
            </a:r>
            <a:r>
              <a:rPr lang="en-US" altLang="zh-TW"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2008-2014</a:t>
            </a:r>
            <a:r>
              <a:rPr lang="zh-TW" altLang="en-US"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HK"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濫用藥物</a:t>
            </a:r>
            <a:r>
              <a:rPr lang="zh-TW" altLang="en-US"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種類</a:t>
            </a:r>
            <a:r>
              <a:rPr lang="zh-TW" altLang="zh-HK"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趨勢</a:t>
            </a:r>
            <a:r>
              <a:rPr lang="zh-TW" altLang="en-US"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中 有上升趨勢</a:t>
            </a:r>
            <a:endParaRPr lang="en-US" altLang="zh-TW"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HK" sz="1200" b="1"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effectLst/>
                <a:latin typeface="+mn-lt"/>
                <a:ea typeface="+mn-ea"/>
                <a:cs typeface="+mn-cs"/>
              </a:rPr>
              <a:t>可見</a:t>
            </a:r>
            <a:r>
              <a:rPr lang="zh-TW" altLang="zh-HK" sz="1200" kern="1200" dirty="0" smtClean="0">
                <a:solidFill>
                  <a:schemeClr val="tx1"/>
                </a:solidFill>
                <a:effectLst/>
                <a:latin typeface="+mn-lt"/>
                <a:ea typeface="+mn-ea"/>
                <a:cs typeface="+mn-cs"/>
              </a:rPr>
              <a:t>吸食冰毒情況</a:t>
            </a:r>
            <a:r>
              <a:rPr lang="zh-TW" altLang="en-US" sz="1200" kern="1200" dirty="0" smtClean="0">
                <a:solidFill>
                  <a:schemeClr val="tx1"/>
                </a:solidFill>
                <a:effectLst/>
                <a:latin typeface="+mn-lt"/>
                <a:ea typeface="+mn-ea"/>
                <a:cs typeface="+mn-cs"/>
              </a:rPr>
              <a:t>愈見</a:t>
            </a:r>
            <a:r>
              <a:rPr lang="zh-TW" altLang="zh-HK" sz="1200" kern="1200" dirty="0" smtClean="0">
                <a:solidFill>
                  <a:schemeClr val="tx1"/>
                </a:solidFill>
                <a:effectLst/>
                <a:latin typeface="+mn-lt"/>
                <a:ea typeface="+mn-ea"/>
                <a:cs typeface="+mn-cs"/>
              </a:rPr>
              <a:t>普遍，因吸食者沒有明顯的後遺</a:t>
            </a:r>
            <a:r>
              <a:rPr lang="zh-TW" altLang="en-US" sz="1200" kern="1200" dirty="0" smtClean="0">
                <a:solidFill>
                  <a:schemeClr val="tx1"/>
                </a:solidFill>
                <a:effectLst/>
                <a:latin typeface="+mn-lt"/>
                <a:ea typeface="+mn-ea"/>
                <a:cs typeface="+mn-cs"/>
              </a:rPr>
              <a:t>症，</a:t>
            </a:r>
            <a:r>
              <a:rPr lang="zh-TW" altLang="zh-HK" sz="1200" kern="1200" dirty="0" smtClean="0">
                <a:solidFill>
                  <a:schemeClr val="tx1"/>
                </a:solidFill>
                <a:effectLst/>
                <a:latin typeface="+mn-lt"/>
                <a:ea typeface="+mn-ea"/>
                <a:cs typeface="+mn-cs"/>
              </a:rPr>
              <a:t>徵狀</a:t>
            </a:r>
            <a:r>
              <a:rPr lang="zh-TW" altLang="en-US" sz="1200" b="0"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往往出現嚴重精神問題如幻覺幻聽才開始意識到嚴重性，加上冰毒的藥性會帶給吸毒者更自信的錯覺，難以察覺吸毒後遺症</a:t>
            </a:r>
            <a:r>
              <a:rPr lang="zh-TW" altLang="zh-HK" sz="1200" b="0" kern="1200" dirty="0" smtClean="0">
                <a:solidFill>
                  <a:schemeClr val="tx1"/>
                </a:solidFill>
                <a:effectLst/>
                <a:latin typeface="+mn-lt"/>
                <a:ea typeface="+mn-ea"/>
                <a:cs typeface="+mn-cs"/>
              </a:rPr>
              <a:t>，</a:t>
            </a:r>
            <a:r>
              <a:rPr lang="zh-TW" altLang="en-US" sz="1200" b="0" dirty="0" smtClean="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故此相比起其他毒品，吸食冰的吸毒者其求助動機會明顯較低，</a:t>
            </a:r>
            <a:r>
              <a:rPr lang="zh-TW" altLang="zh-HK" sz="1200" kern="1200" dirty="0" smtClean="0">
                <a:solidFill>
                  <a:schemeClr val="tx1"/>
                </a:solidFill>
                <a:effectLst/>
                <a:latin typeface="+mn-lt"/>
                <a:ea typeface="+mn-ea"/>
                <a:cs typeface="+mn-cs"/>
              </a:rPr>
              <a:t>隱蔽</a:t>
            </a:r>
            <a:r>
              <a:rPr lang="zh-TW" altLang="en-US" sz="1200" kern="1200" dirty="0" smtClean="0">
                <a:solidFill>
                  <a:schemeClr val="tx1"/>
                </a:solidFill>
                <a:effectLst/>
                <a:latin typeface="+mn-lt"/>
                <a:ea typeface="+mn-ea"/>
                <a:cs typeface="+mn-cs"/>
              </a:rPr>
              <a:t>吸毒年期亦會更長</a:t>
            </a:r>
            <a:endParaRPr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smtClean="0">
              <a:solidFill>
                <a:schemeClr val="tx1"/>
              </a:solidFill>
              <a:effectLst/>
              <a:latin typeface="+mn-lt"/>
              <a:ea typeface="+mn-ea"/>
              <a:cs typeface="+mn-cs"/>
            </a:endParaRPr>
          </a:p>
          <a:p>
            <a:endParaRPr lang="en-US" altLang="zh-TW" sz="1200" b="1" kern="1200" dirty="0" smtClean="0">
              <a:solidFill>
                <a:schemeClr val="tx1"/>
              </a:solidFill>
              <a:effectLst/>
              <a:latin typeface="+mn-lt"/>
              <a:ea typeface="+mn-ea"/>
              <a:cs typeface="+mn-cs"/>
            </a:endParaRPr>
          </a:p>
        </p:txBody>
      </p:sp>
      <p:sp>
        <p:nvSpPr>
          <p:cNvPr id="9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3CABD7C-F9CA-4D07-AD64-709BE382DE55}" type="slidenum">
              <a:rPr lang="zh-HK" altLang="en-US" smtClean="0"/>
              <a:pPr/>
              <a:t>4</a:t>
            </a:fld>
            <a:endParaRPr lang="zh-HK" altLang="en-US" smtClean="0"/>
          </a:p>
        </p:txBody>
      </p:sp>
    </p:spTree>
    <p:extLst>
      <p:ext uri="{BB962C8B-B14F-4D97-AF65-F5344CB8AC3E}">
        <p14:creationId xmlns:p14="http://schemas.microsoft.com/office/powerpoint/2010/main" val="328928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本中心有</a:t>
            </a:r>
            <a:endParaRPr lang="zh-HK" altLang="en-US" dirty="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5</a:t>
            </a:fld>
            <a:endParaRPr lang="zh-HK" altLang="en-US"/>
          </a:p>
        </p:txBody>
      </p:sp>
    </p:spTree>
    <p:extLst>
      <p:ext uri="{BB962C8B-B14F-4D97-AF65-F5344CB8AC3E}">
        <p14:creationId xmlns:p14="http://schemas.microsoft.com/office/powerpoint/2010/main" val="345585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6</a:t>
            </a:fld>
            <a:endParaRPr lang="zh-HK" altLang="en-US"/>
          </a:p>
        </p:txBody>
      </p:sp>
    </p:spTree>
    <p:extLst>
      <p:ext uri="{BB962C8B-B14F-4D97-AF65-F5344CB8AC3E}">
        <p14:creationId xmlns:p14="http://schemas.microsoft.com/office/powerpoint/2010/main" val="133748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a:ln/>
        </p:spPr>
      </p:sp>
      <p:sp>
        <p:nvSpPr>
          <p:cNvPr id="614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zh-HK" sz="1200" kern="1200" dirty="0" smtClean="0">
                <a:solidFill>
                  <a:schemeClr val="tx1"/>
                </a:solidFill>
                <a:effectLst/>
                <a:latin typeface="+mn-lt"/>
                <a:ea typeface="+mn-ea"/>
                <a:cs typeface="+mn-cs"/>
              </a:rPr>
              <a:t>基督教香港信義會於一年多前，曾推出「毒癮無可忍」手機</a:t>
            </a:r>
            <a:r>
              <a:rPr lang="en-US" altLang="zh-HK" sz="1200" kern="1200" dirty="0" smtClean="0">
                <a:solidFill>
                  <a:schemeClr val="tx1"/>
                </a:solidFill>
                <a:effectLst/>
                <a:latin typeface="+mn-lt"/>
                <a:ea typeface="+mn-ea"/>
                <a:cs typeface="+mn-cs"/>
              </a:rPr>
              <a:t>App</a:t>
            </a:r>
            <a:r>
              <a:rPr lang="zh-TW" altLang="zh-HK" sz="1200" kern="1200" dirty="0" smtClean="0">
                <a:solidFill>
                  <a:schemeClr val="tx1"/>
                </a:solidFill>
                <a:effectLst/>
                <a:latin typeface="+mn-lt"/>
                <a:ea typeface="+mn-ea"/>
                <a:cs typeface="+mn-cs"/>
              </a:rPr>
              <a:t>，</a:t>
            </a:r>
            <a:r>
              <a:rPr lang="zh-TW" altLang="en-US" sz="1200" dirty="0" smtClean="0">
                <a:latin typeface="微軟正黑體" panose="020B0604030504040204" pitchFamily="34" charset="-120"/>
                <a:ea typeface="微軟正黑體" panose="020B0604030504040204" pitchFamily="34" charset="-120"/>
              </a:rPr>
              <a:t>亞洲第一個互動智能手機輔助戒毒應用程式，得到名各界支持下獲得</a:t>
            </a:r>
            <a:r>
              <a:rPr lang="en-US" altLang="zh-TW" sz="1200" dirty="0" smtClean="0">
                <a:latin typeface="微軟正黑體" panose="020B0604030504040204" pitchFamily="34" charset="-120"/>
                <a:ea typeface="微軟正黑體" panose="020B0604030504040204" pitchFamily="34" charset="-120"/>
              </a:rPr>
              <a:t>2014</a:t>
            </a:r>
            <a:r>
              <a:rPr lang="zh-TW" altLang="en-US" sz="1200" dirty="0" smtClean="0">
                <a:latin typeface="微軟正黑體" panose="020B0604030504040204" pitchFamily="34" charset="-120"/>
                <a:ea typeface="微軟正黑體" panose="020B0604030504040204" pitchFamily="34" charset="-120"/>
              </a:rPr>
              <a:t>香港資訊及通訊科技獎 兩個獎項。</a:t>
            </a:r>
            <a:endParaRPr lang="en-US" altLang="zh-TW" sz="1200" dirty="0" smtClean="0">
              <a:latin typeface="微軟正黑體" panose="020B0604030504040204" pitchFamily="34" charset="-120"/>
              <a:ea typeface="微軟正黑體" panose="020B0604030504040204" pitchFamily="34" charset="-120"/>
            </a:endParaRPr>
          </a:p>
          <a:p>
            <a:pPr eaLnBrk="1" hangingPunct="1"/>
            <a:endParaRPr lang="en-US" altLang="zh-TW"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kern="1200" dirty="0" smtClean="0">
                <a:solidFill>
                  <a:schemeClr val="tx1"/>
                </a:solidFill>
                <a:effectLst/>
                <a:latin typeface="+mn-lt"/>
                <a:ea typeface="+mn-ea"/>
                <a:cs typeface="+mn-cs"/>
              </a:rPr>
              <a:t>直至</a:t>
            </a:r>
            <a:r>
              <a:rPr lang="zh-TW" altLang="en-US" sz="1200" kern="1200" baseline="0" dirty="0" smtClean="0">
                <a:solidFill>
                  <a:schemeClr val="tx1"/>
                </a:solidFill>
                <a:effectLst/>
                <a:latin typeface="+mn-lt"/>
                <a:ea typeface="+mn-ea"/>
                <a:cs typeface="+mn-cs"/>
              </a:rPr>
              <a:t> </a:t>
            </a:r>
            <a:r>
              <a:rPr lang="en-US" altLang="zh-TW" sz="1200" kern="1200" baseline="0" dirty="0" smtClean="0">
                <a:solidFill>
                  <a:schemeClr val="tx1"/>
                </a:solidFill>
                <a:effectLst/>
                <a:latin typeface="+mn-lt"/>
                <a:ea typeface="+mn-ea"/>
                <a:cs typeface="+mn-cs"/>
              </a:rPr>
              <a:t>2015</a:t>
            </a:r>
            <a:r>
              <a:rPr lang="zh-TW" altLang="en-US" sz="1200" kern="1200" baseline="0" dirty="0" smtClean="0">
                <a:solidFill>
                  <a:schemeClr val="tx1"/>
                </a:solidFill>
                <a:effectLst/>
                <a:latin typeface="+mn-lt"/>
                <a:ea typeface="+mn-ea"/>
                <a:cs typeface="+mn-cs"/>
              </a:rPr>
              <a:t> 六月 共有</a:t>
            </a:r>
            <a:r>
              <a:rPr lang="zh-TW" altLang="en-US" sz="1200" dirty="0" smtClean="0">
                <a:latin typeface="微軟正黑體" panose="020B0604030504040204" pitchFamily="34" charset="-120"/>
                <a:ea typeface="微軟正黑體" panose="020B0604030504040204" pitchFamily="34" charset="-120"/>
              </a:rPr>
              <a:t>共有</a:t>
            </a:r>
            <a:r>
              <a:rPr lang="en-US" altLang="zh-TW" sz="1200" dirty="0" smtClean="0">
                <a:latin typeface="微軟正黑體" panose="020B0604030504040204" pitchFamily="34" charset="-120"/>
                <a:ea typeface="微軟正黑體" panose="020B0604030504040204" pitchFamily="34" charset="-120"/>
              </a:rPr>
              <a:t>66</a:t>
            </a:r>
            <a:r>
              <a:rPr lang="zh-TW" altLang="en-US" sz="1200" dirty="0" smtClean="0">
                <a:latin typeface="微軟正黑體" panose="020B0604030504040204" pitchFamily="34" charset="-120"/>
                <a:ea typeface="微軟正黑體" panose="020B0604030504040204" pitchFamily="34" charset="-120"/>
              </a:rPr>
              <a:t>個國家，</a:t>
            </a:r>
            <a:r>
              <a:rPr lang="en-US" altLang="zh-TW" sz="1200" dirty="0" smtClean="0">
                <a:latin typeface="微軟正黑體" panose="020B0604030504040204" pitchFamily="34" charset="-120"/>
                <a:ea typeface="微軟正黑體" panose="020B0604030504040204" pitchFamily="34" charset="-120"/>
              </a:rPr>
              <a:t>10093</a:t>
            </a:r>
            <a:r>
              <a:rPr lang="zh-TW" altLang="en-US" sz="1200" dirty="0" smtClean="0">
                <a:latin typeface="微軟正黑體" panose="020B0604030504040204" pitchFamily="34" charset="-120"/>
                <a:ea typeface="微軟正黑體" panose="020B0604030504040204" pitchFamily="34" charset="-120"/>
              </a:rPr>
              <a:t>下載量，香港有</a:t>
            </a:r>
            <a:r>
              <a:rPr lang="en-US" altLang="zh-TW" sz="1200" dirty="0" smtClean="0">
                <a:latin typeface="微軟正黑體" panose="020B0604030504040204" pitchFamily="34" charset="-120"/>
                <a:ea typeface="微軟正黑體" panose="020B0604030504040204" pitchFamily="34" charset="-120"/>
              </a:rPr>
              <a:t>6956</a:t>
            </a:r>
            <a:r>
              <a:rPr lang="zh-TW" altLang="en-US" sz="1200" dirty="0" smtClean="0">
                <a:latin typeface="微軟正黑體" panose="020B0604030504040204" pitchFamily="34" charset="-120"/>
                <a:ea typeface="微軟正黑體" panose="020B0604030504040204" pitchFamily="34" charset="-120"/>
              </a:rPr>
              <a:t>下載人次，佔</a:t>
            </a:r>
            <a:r>
              <a:rPr lang="en-US" altLang="zh-TW" sz="1200" dirty="0" smtClean="0">
                <a:latin typeface="微軟正黑體" panose="020B0604030504040204" pitchFamily="34" charset="-120"/>
                <a:ea typeface="微軟正黑體" panose="020B0604030504040204" pitchFamily="34" charset="-120"/>
              </a:rPr>
              <a:t>68.92%</a:t>
            </a:r>
            <a:r>
              <a:rPr lang="zh-TW" altLang="en-US" sz="1200" dirty="0" smtClean="0">
                <a:latin typeface="微軟正黑體" panose="020B0604030504040204" pitchFamily="34" charset="-120"/>
                <a:ea typeface="微軟正黑體" panose="020B0604030504040204" pitchFamily="34" charset="-120"/>
              </a:rPr>
              <a:t> ，由此可見，智能手機輔助戒毒應用程式</a:t>
            </a:r>
            <a:r>
              <a:rPr lang="zh-TW" altLang="zh-HK" sz="1200" kern="1200" dirty="0" smtClean="0">
                <a:solidFill>
                  <a:schemeClr val="tx1"/>
                </a:solidFill>
                <a:effectLst/>
                <a:latin typeface="+mn-lt"/>
                <a:ea typeface="+mn-ea"/>
                <a:cs typeface="+mn-cs"/>
              </a:rPr>
              <a:t>有一定需求。</a:t>
            </a:r>
            <a:endParaRPr lang="zh-HK" altLang="en-US" dirty="0" smtClean="0"/>
          </a:p>
        </p:txBody>
      </p:sp>
      <p:sp>
        <p:nvSpPr>
          <p:cNvPr id="614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aseline="-250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baseline="-250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baseline="-250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baseline="-250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baseline="-250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baseline="-250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baseline="-250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baseline="-250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baseline="-25000">
                <a:solidFill>
                  <a:schemeClr val="tx1"/>
                </a:solidFill>
                <a:latin typeface="Arial" panose="020B0604020202020204" pitchFamily="34" charset="0"/>
                <a:ea typeface="新細明體" panose="02020500000000000000" pitchFamily="18" charset="-120"/>
              </a:defRPr>
            </a:lvl9pPr>
          </a:lstStyle>
          <a:p>
            <a:pPr eaLnBrk="1" hangingPunct="1"/>
            <a:fld id="{A84F1CEC-31C3-4FA9-AAAD-FBD89A8823F7}" type="slidenum">
              <a:rPr lang="zh-HK" altLang="en-US" baseline="0"/>
              <a:pPr eaLnBrk="1" hangingPunct="1"/>
              <a:t>7</a:t>
            </a:fld>
            <a:endParaRPr lang="zh-HK" altLang="en-US" baseline="0"/>
          </a:p>
        </p:txBody>
      </p:sp>
    </p:spTree>
    <p:extLst>
      <p:ext uri="{BB962C8B-B14F-4D97-AF65-F5344CB8AC3E}">
        <p14:creationId xmlns:p14="http://schemas.microsoft.com/office/powerpoint/2010/main" val="100401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毒癮無可忍</a:t>
            </a:r>
            <a:r>
              <a:rPr lang="zh-TW" altLang="en-US" baseline="0" dirty="0" smtClean="0"/>
              <a:t>亞洲第一個應用</a:t>
            </a:r>
            <a:r>
              <a:rPr lang="zh-TW" altLang="en-US" sz="1200" dirty="0" smtClean="0"/>
              <a:t>世衛問卷作評估毒癮的</a:t>
            </a:r>
            <a:r>
              <a:rPr lang="zh-TW" altLang="en-US" baseline="0" dirty="0" smtClean="0"/>
              <a:t>互動智能手機輔助戒毒應用程式，集合社工、成癮專家</a:t>
            </a:r>
            <a:r>
              <a:rPr lang="zh-TW" altLang="en-US" sz="1200" dirty="0" smtClean="0"/>
              <a:t>研發商及過來人，</a:t>
            </a:r>
            <a:r>
              <a:rPr lang="zh-TW" altLang="en-US" baseline="0" dirty="0" smtClean="0"/>
              <a:t>因著吸毒者所面對不同困境而產生的負面情緒作出有理論證明及具關愛的回應</a:t>
            </a: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aseline="0" dirty="0" smtClean="0"/>
              <a:t>由於資源所限，</a:t>
            </a:r>
            <a:r>
              <a:rPr lang="zh-TW" altLang="en-US" dirty="0" smtClean="0"/>
              <a:t>毒癮無可忍屬礎型，所以介面較為單調，其研發技術亦不足以支援內容更新及系統的維護</a:t>
            </a:r>
            <a:r>
              <a:rPr lang="zh-TW" altLang="en-US" baseline="0" dirty="0" smtClean="0"/>
              <a:t>，相比起第二代，互動性不強</a:t>
            </a:r>
            <a:endParaRPr lang="en-US" altLang="zh-TW" dirty="0" smtClean="0"/>
          </a:p>
        </p:txBody>
      </p:sp>
      <p:sp>
        <p:nvSpPr>
          <p:cNvPr id="4" name="投影片編號版面配置區 3"/>
          <p:cNvSpPr>
            <a:spLocks noGrp="1"/>
          </p:cNvSpPr>
          <p:nvPr>
            <p:ph type="sldNum" sz="quarter" idx="10"/>
          </p:nvPr>
        </p:nvSpPr>
        <p:spPr/>
        <p:txBody>
          <a:bodyPr/>
          <a:lstStyle/>
          <a:p>
            <a:pPr>
              <a:defRPr/>
            </a:pPr>
            <a:fld id="{9E18BEA2-4004-421D-AAE4-4D7C2C17E898}" type="slidenum">
              <a:rPr lang="zh-HK" altLang="en-US" smtClean="0"/>
              <a:pPr>
                <a:defRPr/>
              </a:pPr>
              <a:t>8</a:t>
            </a:fld>
            <a:endParaRPr lang="zh-HK" altLang="en-US"/>
          </a:p>
        </p:txBody>
      </p:sp>
    </p:spTree>
    <p:extLst>
      <p:ext uri="{BB962C8B-B14F-4D97-AF65-F5344CB8AC3E}">
        <p14:creationId xmlns:p14="http://schemas.microsoft.com/office/powerpoint/2010/main" val="354900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zh-TW" sz="1200" dirty="0" smtClean="0"/>
              <a:t>1)</a:t>
            </a:r>
            <a:r>
              <a:rPr lang="zh-TW" altLang="en-US" sz="1200" dirty="0" smtClean="0"/>
              <a:t>為提供</a:t>
            </a:r>
            <a:r>
              <a:rPr lang="zh-TW" altLang="en-US" sz="1200" baseline="0" dirty="0" smtClean="0"/>
              <a:t>又高的互動戒毒體驗，</a:t>
            </a:r>
            <a:r>
              <a:rPr lang="zh-TW" altLang="en-US" sz="1200" dirty="0" smtClean="0"/>
              <a:t>本會向禁毒基金申請約二百七十多萬撥款並獲得支持</a:t>
            </a:r>
            <a:r>
              <a:rPr lang="en-US" altLang="zh-TW" sz="1200" baseline="0" dirty="0" smtClean="0"/>
              <a:t> </a:t>
            </a:r>
            <a:r>
              <a:rPr lang="zh-TW" altLang="en-US" sz="1200" dirty="0" smtClean="0"/>
              <a:t>研發 手機應用程式 及宣傳</a:t>
            </a:r>
            <a:endParaRPr lang="en-US" altLang="zh-TW"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2)</a:t>
            </a:r>
            <a:r>
              <a:rPr lang="zh-TW" altLang="en-US" sz="1200" dirty="0" smtClean="0"/>
              <a:t> 同時亦與業界商討及獲得等獎項等支持及鼓勵， 回應社會各界對智能手機應用程式幫助隱蔽吸毒者的期望，</a:t>
            </a:r>
            <a:endParaRPr lang="en-US" altLang="zh-TW" sz="1200" dirty="0" smtClean="0"/>
          </a:p>
          <a:p>
            <a:pPr>
              <a:defRPr/>
            </a:pPr>
            <a:r>
              <a:rPr lang="en-US" altLang="zh-TW" sz="1200" dirty="0" smtClean="0"/>
              <a:t>3)</a:t>
            </a:r>
            <a:r>
              <a:rPr lang="zh-TW" altLang="en-US" sz="1200" dirty="0" smtClean="0"/>
              <a:t> 部份版塊可持續更新</a:t>
            </a:r>
            <a:r>
              <a:rPr lang="en-US" altLang="zh-TW" sz="1200" dirty="0" smtClean="0"/>
              <a:t>,</a:t>
            </a:r>
            <a:r>
              <a:rPr lang="zh-TW" altLang="en-US" sz="1200" dirty="0" smtClean="0"/>
              <a:t> 豐富內容</a:t>
            </a:r>
            <a:endParaRPr lang="en-US" altLang="zh-TW"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4)</a:t>
            </a:r>
            <a:r>
              <a:rPr lang="zh-TW" altLang="en-US" sz="1200" dirty="0" smtClean="0"/>
              <a:t>收集使用數據作詳細分析 如隱蔽吸毒年齡組別，男女比例，欠債額，普遍吸毒後遺症出現的身體症狀</a:t>
            </a:r>
            <a:endParaRPr lang="en-US" altLang="zh-TW"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pPr>
              <a:defRPr/>
            </a:pPr>
            <a:endParaRPr lang="en-US" altLang="zh-TW" sz="1200" dirty="0" smtClean="0"/>
          </a:p>
          <a:p>
            <a:endParaRPr lang="en-US" altLang="zh-HK" dirty="0" smtClean="0"/>
          </a:p>
          <a:p>
            <a:endParaRPr lang="zh-HK" altLang="en-US" dirty="0" smtClean="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06E7B6D-9C27-40CE-8EAF-1CC0668298A1}" type="slidenum">
              <a:rPr lang="zh-HK" altLang="en-US" smtClean="0"/>
              <a:pPr/>
              <a:t>9</a:t>
            </a:fld>
            <a:endParaRPr lang="zh-HK" altLang="en-US" smtClean="0"/>
          </a:p>
        </p:txBody>
      </p:sp>
    </p:spTree>
    <p:extLst>
      <p:ext uri="{BB962C8B-B14F-4D97-AF65-F5344CB8AC3E}">
        <p14:creationId xmlns:p14="http://schemas.microsoft.com/office/powerpoint/2010/main" val="104765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D971CD8-07C1-4DC7-AA45-AD6EE360827E}" type="slidenum">
              <a:rPr lang="en-US" altLang="zh-TW"/>
              <a:pPr>
                <a:defRPr/>
              </a:pPr>
              <a:t>‹#›</a:t>
            </a:fld>
            <a:endParaRPr lang="en-US" altLang="zh-TW"/>
          </a:p>
        </p:txBody>
      </p:sp>
    </p:spTree>
    <p:extLst>
      <p:ext uri="{BB962C8B-B14F-4D97-AF65-F5344CB8AC3E}">
        <p14:creationId xmlns:p14="http://schemas.microsoft.com/office/powerpoint/2010/main" val="171114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2AAC982-11BE-4809-8D58-016D998744E6}" type="slidenum">
              <a:rPr lang="en-US" altLang="zh-TW"/>
              <a:pPr>
                <a:defRPr/>
              </a:pPr>
              <a:t>‹#›</a:t>
            </a:fld>
            <a:endParaRPr lang="en-US" altLang="zh-TW"/>
          </a:p>
        </p:txBody>
      </p:sp>
    </p:spTree>
    <p:extLst>
      <p:ext uri="{BB962C8B-B14F-4D97-AF65-F5344CB8AC3E}">
        <p14:creationId xmlns:p14="http://schemas.microsoft.com/office/powerpoint/2010/main" val="125643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9FA460E-9342-45EE-85F5-D277CDB08ACF}" type="slidenum">
              <a:rPr lang="en-US" altLang="zh-TW"/>
              <a:pPr>
                <a:defRPr/>
              </a:pPr>
              <a:t>‹#›</a:t>
            </a:fld>
            <a:endParaRPr lang="en-US" altLang="zh-TW"/>
          </a:p>
        </p:txBody>
      </p:sp>
    </p:spTree>
    <p:extLst>
      <p:ext uri="{BB962C8B-B14F-4D97-AF65-F5344CB8AC3E}">
        <p14:creationId xmlns:p14="http://schemas.microsoft.com/office/powerpoint/2010/main" val="17568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71C7B76-26A3-47FF-BA4A-60FA78F65F94}" type="slidenum">
              <a:rPr lang="en-US" altLang="zh-TW"/>
              <a:pPr>
                <a:defRPr/>
              </a:pPr>
              <a:t>‹#›</a:t>
            </a:fld>
            <a:endParaRPr lang="en-US" altLang="zh-TW"/>
          </a:p>
        </p:txBody>
      </p:sp>
    </p:spTree>
    <p:extLst>
      <p:ext uri="{BB962C8B-B14F-4D97-AF65-F5344CB8AC3E}">
        <p14:creationId xmlns:p14="http://schemas.microsoft.com/office/powerpoint/2010/main" val="14085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6CCA478-255F-4A68-A34E-12B0580A8531}" type="slidenum">
              <a:rPr lang="en-US" altLang="zh-TW"/>
              <a:pPr>
                <a:defRPr/>
              </a:pPr>
              <a:t>‹#›</a:t>
            </a:fld>
            <a:endParaRPr lang="en-US" altLang="zh-TW"/>
          </a:p>
        </p:txBody>
      </p:sp>
    </p:spTree>
    <p:extLst>
      <p:ext uri="{BB962C8B-B14F-4D97-AF65-F5344CB8AC3E}">
        <p14:creationId xmlns:p14="http://schemas.microsoft.com/office/powerpoint/2010/main" val="39518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EEF322A-09D5-4379-9953-2AB5A17B5600}" type="slidenum">
              <a:rPr lang="en-US" altLang="zh-TW"/>
              <a:pPr>
                <a:defRPr/>
              </a:pPr>
              <a:t>‹#›</a:t>
            </a:fld>
            <a:endParaRPr lang="en-US" altLang="zh-TW"/>
          </a:p>
        </p:txBody>
      </p:sp>
    </p:spTree>
    <p:extLst>
      <p:ext uri="{BB962C8B-B14F-4D97-AF65-F5344CB8AC3E}">
        <p14:creationId xmlns:p14="http://schemas.microsoft.com/office/powerpoint/2010/main" val="176054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081AE61-0D69-40CD-922A-E7BD12921C7D}" type="slidenum">
              <a:rPr lang="en-US" altLang="zh-TW"/>
              <a:pPr>
                <a:defRPr/>
              </a:pPr>
              <a:t>‹#›</a:t>
            </a:fld>
            <a:endParaRPr lang="en-US" altLang="zh-TW"/>
          </a:p>
        </p:txBody>
      </p:sp>
    </p:spTree>
    <p:extLst>
      <p:ext uri="{BB962C8B-B14F-4D97-AF65-F5344CB8AC3E}">
        <p14:creationId xmlns:p14="http://schemas.microsoft.com/office/powerpoint/2010/main" val="421805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34A0BE-4AA9-452A-B465-1AFCF1A206C0}" type="slidenum">
              <a:rPr lang="en-US" altLang="zh-TW"/>
              <a:pPr>
                <a:defRPr/>
              </a:pPr>
              <a:t>‹#›</a:t>
            </a:fld>
            <a:endParaRPr lang="en-US" altLang="zh-TW"/>
          </a:p>
        </p:txBody>
      </p:sp>
    </p:spTree>
    <p:extLst>
      <p:ext uri="{BB962C8B-B14F-4D97-AF65-F5344CB8AC3E}">
        <p14:creationId xmlns:p14="http://schemas.microsoft.com/office/powerpoint/2010/main" val="39688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1D95422-7BDF-4800-8B62-74500EAAB64C}" type="slidenum">
              <a:rPr lang="en-US" altLang="zh-TW"/>
              <a:pPr>
                <a:defRPr/>
              </a:pPr>
              <a:t>‹#›</a:t>
            </a:fld>
            <a:endParaRPr lang="en-US" altLang="zh-TW"/>
          </a:p>
        </p:txBody>
      </p:sp>
    </p:spTree>
    <p:extLst>
      <p:ext uri="{BB962C8B-B14F-4D97-AF65-F5344CB8AC3E}">
        <p14:creationId xmlns:p14="http://schemas.microsoft.com/office/powerpoint/2010/main" val="3180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137C84D-188B-4E28-BB5D-AA1648A86C76}" type="slidenum">
              <a:rPr lang="en-US" altLang="zh-TW"/>
              <a:pPr>
                <a:defRPr/>
              </a:pPr>
              <a:t>‹#›</a:t>
            </a:fld>
            <a:endParaRPr lang="en-US" altLang="zh-TW"/>
          </a:p>
        </p:txBody>
      </p:sp>
    </p:spTree>
    <p:extLst>
      <p:ext uri="{BB962C8B-B14F-4D97-AF65-F5344CB8AC3E}">
        <p14:creationId xmlns:p14="http://schemas.microsoft.com/office/powerpoint/2010/main" val="35131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FFCB6ED-E855-4521-AC42-6F18D6A31030}" type="slidenum">
              <a:rPr lang="en-US" altLang="zh-TW"/>
              <a:pPr>
                <a:defRPr/>
              </a:pPr>
              <a:t>‹#›</a:t>
            </a:fld>
            <a:endParaRPr lang="en-US" altLang="zh-TW"/>
          </a:p>
        </p:txBody>
      </p:sp>
    </p:spTree>
    <p:extLst>
      <p:ext uri="{BB962C8B-B14F-4D97-AF65-F5344CB8AC3E}">
        <p14:creationId xmlns:p14="http://schemas.microsoft.com/office/powerpoint/2010/main" val="3224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99B59F8-BA08-4DA9-9336-1C1C3F5C7AA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kumimoji="1" sz="4400" b="1" kern="1200">
          <a:solidFill>
            <a:srgbClr val="804CAA"/>
          </a:solidFill>
          <a:latin typeface="微軟正黑體" panose="020B0604030504040204" pitchFamily="34" charset="-120"/>
          <a:ea typeface="微軟正黑體" panose="020B0604030504040204" pitchFamily="34" charset="-120"/>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rtl="0" eaLnBrk="0" fontAlgn="base" hangingPunct="0">
        <a:spcBef>
          <a:spcPct val="20000"/>
        </a:spcBef>
        <a:spcAft>
          <a:spcPct val="0"/>
        </a:spcAft>
        <a:buChar char="–"/>
        <a:defRPr kumimoji="1"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圖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999" t="50266" r="51324" b="33398"/>
          <a:stretch>
            <a:fillRect/>
          </a:stretch>
        </p:blipFill>
        <p:spPr bwMode="auto">
          <a:xfrm>
            <a:off x="3816350" y="3724275"/>
            <a:ext cx="1511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圖片 7"/>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50247" t="53685" r="22710" b="33398"/>
          <a:stretch>
            <a:fillRect/>
          </a:stretch>
        </p:blipFill>
        <p:spPr bwMode="auto">
          <a:xfrm>
            <a:off x="2894013" y="4462463"/>
            <a:ext cx="33559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rotWithShape="1">
          <a:blip r:embed="rId5" cstate="print">
            <a:extLst>
              <a:ext uri="{28A0092B-C50C-407E-A947-70E740481C1C}">
                <a14:useLocalDpi xmlns:a14="http://schemas.microsoft.com/office/drawing/2010/main" val="0"/>
              </a:ext>
            </a:extLst>
          </a:blip>
          <a:srcRect l="1992" t="1701" r="12347" b="2750"/>
          <a:stretch/>
        </p:blipFill>
        <p:spPr>
          <a:xfrm>
            <a:off x="2717919" y="99116"/>
            <a:ext cx="3625731" cy="3625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8" name="文字方塊 1"/>
          <p:cNvSpPr txBox="1">
            <a:spLocks noChangeArrowheads="1"/>
          </p:cNvSpPr>
          <p:nvPr/>
        </p:nvSpPr>
        <p:spPr bwMode="auto">
          <a:xfrm>
            <a:off x="3156048" y="5137595"/>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4000" b="1" dirty="0">
                <a:solidFill>
                  <a:srgbClr val="6600CC"/>
                </a:solidFill>
                <a:ea typeface="微軟正黑體" panose="020B0604030504040204" pitchFamily="34" charset="-120"/>
                <a:cs typeface="Arial" panose="020B0604020202020204" pitchFamily="34" charset="0"/>
              </a:rPr>
              <a:t>記者發佈會</a:t>
            </a:r>
            <a:endParaRPr lang="zh-HK" altLang="en-US" sz="4000" b="1" dirty="0">
              <a:solidFill>
                <a:srgbClr val="6600CC"/>
              </a:solidFill>
              <a:ea typeface="微軟正黑體" panose="020B0604030504040204" pitchFamily="34" charset="-120"/>
              <a:cs typeface="Arial" panose="020B0604020202020204" pitchFamily="34" charset="0"/>
            </a:endParaRPr>
          </a:p>
        </p:txBody>
      </p:sp>
      <p:pic>
        <p:nvPicPr>
          <p:cNvPr id="8" name="Picture 4" descr="D:\Users\staff\Downloads\BDF Logo.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5949280"/>
            <a:ext cx="968500" cy="82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HK" smtClean="0"/>
              <a:t> </a:t>
            </a:r>
            <a:endParaRPr lang="zh-HK" altLang="en-US" smtClean="0"/>
          </a:p>
        </p:txBody>
      </p:sp>
      <p:sp>
        <p:nvSpPr>
          <p:cNvPr id="3" name="內容版面配置區 2"/>
          <p:cNvSpPr>
            <a:spLocks noGrp="1"/>
          </p:cNvSpPr>
          <p:nvPr>
            <p:ph idx="1"/>
          </p:nvPr>
        </p:nvSpPr>
        <p:spPr>
          <a:xfrm>
            <a:off x="93093" y="692696"/>
            <a:ext cx="9050907" cy="5607198"/>
          </a:xfrm>
        </p:spPr>
        <p:txBody>
          <a:bodyPr/>
          <a:lstStyle/>
          <a:p>
            <a:pPr marL="57150" indent="0">
              <a:buFontTx/>
              <a:buNone/>
              <a:defRPr/>
            </a:pPr>
            <a:r>
              <a:rPr lang="zh-TW" altLang="en-US" sz="2000" b="1" dirty="0" smtClean="0"/>
              <a:t>目標 </a:t>
            </a:r>
            <a:r>
              <a:rPr lang="en-US" altLang="zh-TW" sz="2000" b="1" dirty="0" smtClean="0"/>
              <a:t>:</a:t>
            </a:r>
          </a:p>
          <a:p>
            <a:pPr marL="57150" indent="0">
              <a:buFontTx/>
              <a:buNone/>
              <a:defRPr/>
            </a:pPr>
            <a:r>
              <a:rPr lang="zh-TW" altLang="zh-HK" sz="2000" b="1" dirty="0" smtClean="0"/>
              <a:t>設計</a:t>
            </a:r>
            <a:r>
              <a:rPr lang="zh-TW" altLang="zh-HK" sz="2000" b="1" dirty="0"/>
              <a:t>第二代手機應用程式，加強隱蔽吸毒者求助動機、縮短吸毒隱蔽期、減低</a:t>
            </a:r>
            <a:r>
              <a:rPr lang="zh-TW" altLang="zh-HK" sz="2000" b="1" dirty="0" smtClean="0"/>
              <a:t>吸毒</a:t>
            </a:r>
            <a:r>
              <a:rPr lang="zh-TW" altLang="en-US" sz="2000" b="1" dirty="0" smtClean="0"/>
              <a:t>而</a:t>
            </a:r>
            <a:r>
              <a:rPr lang="zh-TW" altLang="zh-HK" sz="2000" b="1" dirty="0" smtClean="0"/>
              <a:t>引發</a:t>
            </a:r>
            <a:r>
              <a:rPr lang="zh-TW" altLang="zh-HK" sz="2000" b="1" dirty="0"/>
              <a:t>的危機。</a:t>
            </a:r>
            <a:endParaRPr lang="zh-TW" altLang="zh-HK" sz="2000" dirty="0"/>
          </a:p>
          <a:p>
            <a:pPr marL="400050">
              <a:defRPr/>
            </a:pPr>
            <a:endParaRPr lang="en-US" altLang="zh-TW" sz="2000" dirty="0" smtClean="0"/>
          </a:p>
          <a:p>
            <a:pPr marL="57150" indent="0">
              <a:buFontTx/>
              <a:buNone/>
              <a:defRPr/>
            </a:pPr>
            <a:r>
              <a:rPr lang="en-US" altLang="zh-HK" sz="2000" b="1" dirty="0"/>
              <a:t>PDC</a:t>
            </a:r>
            <a:r>
              <a:rPr lang="zh-TW" altLang="zh-HK" sz="2000" b="1" dirty="0"/>
              <a:t>將以簡短介入模式（</a:t>
            </a:r>
            <a:r>
              <a:rPr lang="en-US" altLang="zh-HK" sz="2000" b="1" dirty="0"/>
              <a:t>Brief Intervention</a:t>
            </a:r>
            <a:r>
              <a:rPr lang="zh-TW" altLang="zh-HK" sz="2000" b="1" dirty="0"/>
              <a:t>）作為基礎，並應用其中</a:t>
            </a:r>
            <a:r>
              <a:rPr lang="en-US" altLang="zh-HK" sz="2000" b="1" dirty="0"/>
              <a:t>FRAMES</a:t>
            </a:r>
            <a:r>
              <a:rPr lang="zh-TW" altLang="zh-HK" sz="2000" b="1" dirty="0"/>
              <a:t>　模式，作為設計的內容</a:t>
            </a:r>
            <a:r>
              <a:rPr lang="zh-TW" altLang="zh-HK" sz="2000" b="1" dirty="0" smtClean="0"/>
              <a:t>。</a:t>
            </a:r>
            <a:endParaRPr lang="en-US" altLang="zh-TW" sz="2000" b="1" dirty="0" smtClean="0"/>
          </a:p>
          <a:p>
            <a:pPr marL="57150" indent="0">
              <a:buFontTx/>
              <a:buNone/>
              <a:defRPr/>
            </a:pPr>
            <a:endParaRPr lang="en-US" altLang="zh-TW" sz="2000" b="1" dirty="0" smtClean="0"/>
          </a:p>
          <a:p>
            <a:pPr marL="0" indent="0">
              <a:spcBef>
                <a:spcPts val="0"/>
              </a:spcBef>
              <a:buNone/>
              <a:defRPr/>
            </a:pPr>
            <a:r>
              <a:rPr lang="en-US" altLang="zh-HK" sz="2800" b="1" dirty="0" smtClean="0">
                <a:solidFill>
                  <a:srgbClr val="7030A0"/>
                </a:solidFill>
              </a:rPr>
              <a:t>F</a:t>
            </a:r>
            <a:r>
              <a:rPr lang="en-US" altLang="zh-HK" sz="1800" dirty="0" smtClean="0"/>
              <a:t>eedback</a:t>
            </a:r>
            <a:r>
              <a:rPr lang="zh-TW" altLang="zh-HK" sz="1800" dirty="0" smtClean="0"/>
              <a:t>：</a:t>
            </a:r>
            <a:r>
              <a:rPr lang="zh-TW" altLang="en-US" sz="1800" dirty="0" smtClean="0"/>
              <a:t>對個人問題的回饋</a:t>
            </a:r>
            <a:endParaRPr lang="en-US" altLang="zh-TW" sz="1800" dirty="0"/>
          </a:p>
          <a:p>
            <a:pPr marL="0" indent="0">
              <a:spcBef>
                <a:spcPts val="0"/>
              </a:spcBef>
              <a:buNone/>
              <a:defRPr/>
            </a:pPr>
            <a:r>
              <a:rPr lang="en-US" altLang="zh-HK" sz="2800" b="1" dirty="0" smtClean="0">
                <a:solidFill>
                  <a:srgbClr val="7030A0"/>
                </a:solidFill>
              </a:rPr>
              <a:t>R</a:t>
            </a:r>
            <a:r>
              <a:rPr lang="en-US" altLang="zh-HK" sz="2000" dirty="0" smtClean="0"/>
              <a:t>esponsibility</a:t>
            </a:r>
            <a:r>
              <a:rPr lang="zh-TW" altLang="zh-HK" sz="2000" dirty="0"/>
              <a:t>：强調</a:t>
            </a:r>
            <a:r>
              <a:rPr lang="zh-TW" altLang="zh-HK" sz="2000" dirty="0" smtClean="0"/>
              <a:t>個人</a:t>
            </a:r>
            <a:r>
              <a:rPr lang="zh-TW" altLang="en-US" sz="2000" dirty="0" smtClean="0"/>
              <a:t>需要改變的責任</a:t>
            </a:r>
            <a:endParaRPr lang="zh-TW" altLang="zh-HK" sz="2000" dirty="0"/>
          </a:p>
          <a:p>
            <a:pPr marL="0" indent="0">
              <a:spcBef>
                <a:spcPts val="0"/>
              </a:spcBef>
              <a:buNone/>
              <a:defRPr/>
            </a:pPr>
            <a:r>
              <a:rPr lang="en-US" altLang="zh-HK" sz="2800" b="1" dirty="0">
                <a:solidFill>
                  <a:srgbClr val="7030A0"/>
                </a:solidFill>
              </a:rPr>
              <a:t>A</a:t>
            </a:r>
            <a:r>
              <a:rPr lang="en-US" altLang="zh-HK" sz="2000" dirty="0"/>
              <a:t>dvice</a:t>
            </a:r>
            <a:r>
              <a:rPr lang="zh-TW" altLang="zh-HK" sz="2000" dirty="0"/>
              <a:t>：</a:t>
            </a:r>
            <a:r>
              <a:rPr lang="zh-TW" altLang="zh-HK" sz="2000" dirty="0" smtClean="0"/>
              <a:t>提供</a:t>
            </a:r>
            <a:r>
              <a:rPr lang="zh-TW" altLang="en-US" sz="2000" dirty="0" smtClean="0"/>
              <a:t>清晰的改變意見</a:t>
            </a:r>
            <a:endParaRPr lang="en-US" altLang="zh-TW" sz="2000" dirty="0"/>
          </a:p>
          <a:p>
            <a:pPr marL="0" indent="0">
              <a:spcBef>
                <a:spcPts val="0"/>
              </a:spcBef>
              <a:buNone/>
              <a:defRPr/>
            </a:pPr>
            <a:r>
              <a:rPr lang="en-US" altLang="zh-HK" sz="2800" b="1" dirty="0" smtClean="0">
                <a:solidFill>
                  <a:srgbClr val="7030A0"/>
                </a:solidFill>
              </a:rPr>
              <a:t>M</a:t>
            </a:r>
            <a:r>
              <a:rPr lang="en-US" altLang="zh-HK" sz="2000" dirty="0" smtClean="0"/>
              <a:t>enu </a:t>
            </a:r>
            <a:r>
              <a:rPr lang="en-US" altLang="zh-HK" sz="2000" dirty="0"/>
              <a:t>of options</a:t>
            </a:r>
            <a:r>
              <a:rPr lang="zh-TW" altLang="zh-HK" sz="2000" dirty="0"/>
              <a:t>：提供不同的改變</a:t>
            </a:r>
            <a:r>
              <a:rPr lang="zh-TW" altLang="zh-HK" sz="2000" dirty="0" smtClean="0"/>
              <a:t>選擇</a:t>
            </a:r>
            <a:endParaRPr lang="zh-TW" altLang="zh-HK" sz="2000" dirty="0"/>
          </a:p>
          <a:p>
            <a:pPr marL="0" indent="0">
              <a:spcBef>
                <a:spcPts val="0"/>
              </a:spcBef>
              <a:buNone/>
              <a:defRPr/>
            </a:pPr>
            <a:r>
              <a:rPr lang="en-US" altLang="zh-HK" sz="2800" b="1" dirty="0">
                <a:solidFill>
                  <a:srgbClr val="7030A0"/>
                </a:solidFill>
              </a:rPr>
              <a:t>E</a:t>
            </a:r>
            <a:r>
              <a:rPr lang="en-US" altLang="zh-HK" sz="2000" dirty="0"/>
              <a:t>mpathy</a:t>
            </a:r>
            <a:r>
              <a:rPr lang="zh-TW" altLang="zh-HK" sz="2000" dirty="0"/>
              <a:t>：具輔導療效的同理心</a:t>
            </a:r>
          </a:p>
          <a:p>
            <a:pPr marL="0" indent="0">
              <a:spcBef>
                <a:spcPts val="0"/>
              </a:spcBef>
              <a:buNone/>
              <a:defRPr/>
            </a:pPr>
            <a:r>
              <a:rPr lang="en-US" altLang="zh-HK" sz="2800" b="1" dirty="0">
                <a:solidFill>
                  <a:srgbClr val="7030A0"/>
                </a:solidFill>
              </a:rPr>
              <a:t>S</a:t>
            </a:r>
            <a:r>
              <a:rPr lang="en-US" altLang="zh-HK" sz="2000" dirty="0"/>
              <a:t>elf-efficacy</a:t>
            </a:r>
            <a:r>
              <a:rPr lang="zh-TW" altLang="zh-HK" sz="2000" dirty="0"/>
              <a:t>：提升自我效能及樂觀</a:t>
            </a:r>
            <a:r>
              <a:rPr lang="zh-TW" altLang="zh-HK" sz="2000" dirty="0" smtClean="0"/>
              <a:t>感</a:t>
            </a:r>
            <a:r>
              <a:rPr lang="zh-TW" altLang="en-US" sz="2000" dirty="0" smtClean="0"/>
              <a:t> </a:t>
            </a:r>
            <a:endParaRPr lang="en-US" altLang="zh-TW" sz="2000" dirty="0"/>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992" t="1701" r="12347" b="2750"/>
          <a:stretch/>
        </p:blipFill>
        <p:spPr>
          <a:xfrm>
            <a:off x="8073628" y="44996"/>
            <a:ext cx="980728" cy="980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4"/>
          <p:cNvPicPr>
            <a:picLocks noChangeAspect="1"/>
          </p:cNvPicPr>
          <p:nvPr/>
        </p:nvPicPr>
        <p:blipFill>
          <a:blip r:embed="rId3">
            <a:extLst>
              <a:ext uri="{28A0092B-C50C-407E-A947-70E740481C1C}">
                <a14:useLocalDpi xmlns:a14="http://schemas.microsoft.com/office/drawing/2010/main" val="0"/>
              </a:ext>
            </a:extLst>
          </a:blip>
          <a:srcRect t="66287"/>
          <a:stretch>
            <a:fillRect/>
          </a:stretch>
        </p:blipFill>
        <p:spPr bwMode="auto">
          <a:xfrm>
            <a:off x="236538" y="669925"/>
            <a:ext cx="2533650" cy="53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圖片 5"/>
          <p:cNvPicPr>
            <a:picLocks noChangeAspect="1"/>
          </p:cNvPicPr>
          <p:nvPr/>
        </p:nvPicPr>
        <p:blipFill>
          <a:blip r:embed="rId3">
            <a:extLst>
              <a:ext uri="{28A0092B-C50C-407E-A947-70E740481C1C}">
                <a14:useLocalDpi xmlns:a14="http://schemas.microsoft.com/office/drawing/2010/main" val="0"/>
              </a:ext>
            </a:extLst>
          </a:blip>
          <a:srcRect l="928" t="31583" r="-928" b="34550"/>
          <a:stretch>
            <a:fillRect/>
          </a:stretch>
        </p:blipFill>
        <p:spPr bwMode="auto">
          <a:xfrm>
            <a:off x="3298825" y="644525"/>
            <a:ext cx="2546350" cy="53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圖片 6"/>
          <p:cNvPicPr>
            <a:picLocks noChangeAspect="1"/>
          </p:cNvPicPr>
          <p:nvPr/>
        </p:nvPicPr>
        <p:blipFill>
          <a:blip r:embed="rId3">
            <a:extLst>
              <a:ext uri="{28A0092B-C50C-407E-A947-70E740481C1C}">
                <a14:useLocalDpi xmlns:a14="http://schemas.microsoft.com/office/drawing/2010/main" val="0"/>
              </a:ext>
            </a:extLst>
          </a:blip>
          <a:srcRect l="928" t="125" r="-928" b="69374"/>
          <a:stretch>
            <a:fillRect/>
          </a:stretch>
        </p:blipFill>
        <p:spPr bwMode="auto">
          <a:xfrm>
            <a:off x="6300788" y="644526"/>
            <a:ext cx="2544762" cy="541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文字方塊 14"/>
          <p:cNvSpPr txBox="1">
            <a:spLocks noChangeArrowheads="1"/>
          </p:cNvSpPr>
          <p:nvPr/>
        </p:nvSpPr>
        <p:spPr bwMode="auto">
          <a:xfrm>
            <a:off x="2068513" y="-819150"/>
            <a:ext cx="3514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800"/>
              <a:t>介紹</a:t>
            </a:r>
            <a:r>
              <a:rPr lang="en-US" altLang="zh-TW" sz="1800"/>
              <a:t>APP,</a:t>
            </a:r>
            <a:r>
              <a:rPr lang="zh-TW" altLang="en-US" sz="1800"/>
              <a:t> 背後會用</a:t>
            </a:r>
            <a:r>
              <a:rPr lang="en-US" altLang="zh-TW" sz="1800"/>
              <a:t>APP</a:t>
            </a:r>
            <a:r>
              <a:rPr lang="zh-TW" altLang="en-US" sz="1800"/>
              <a:t>ＴＶ直出</a:t>
            </a:r>
            <a:endParaRPr lang="zh-HK" altLang="en-US" sz="1800"/>
          </a:p>
        </p:txBody>
      </p:sp>
      <p:pic>
        <p:nvPicPr>
          <p:cNvPr id="16390" name="圖片 17"/>
          <p:cNvPicPr>
            <a:picLocks noChangeAspect="1"/>
          </p:cNvPicPr>
          <p:nvPr/>
        </p:nvPicPr>
        <p:blipFill>
          <a:blip r:embed="rId4">
            <a:extLst>
              <a:ext uri="{28A0092B-C50C-407E-A947-70E740481C1C}">
                <a14:useLocalDpi xmlns:a14="http://schemas.microsoft.com/office/drawing/2010/main" val="0"/>
              </a:ext>
            </a:extLst>
          </a:blip>
          <a:srcRect l="25200" t="414" r="62199" b="41972"/>
          <a:stretch>
            <a:fillRect/>
          </a:stretch>
        </p:blipFill>
        <p:spPr bwMode="auto">
          <a:xfrm>
            <a:off x="4090988" y="1341438"/>
            <a:ext cx="105727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圖片 19"/>
          <p:cNvPicPr>
            <a:picLocks noChangeAspect="1"/>
          </p:cNvPicPr>
          <p:nvPr/>
        </p:nvPicPr>
        <p:blipFill>
          <a:blip r:embed="rId5">
            <a:extLst>
              <a:ext uri="{28A0092B-C50C-407E-A947-70E740481C1C}">
                <a14:useLocalDpi xmlns:a14="http://schemas.microsoft.com/office/drawing/2010/main" val="0"/>
              </a:ext>
            </a:extLst>
          </a:blip>
          <a:srcRect l="62999" t="2281" r="24400" b="45116"/>
          <a:stretch>
            <a:fillRect/>
          </a:stretch>
        </p:blipFill>
        <p:spPr bwMode="auto">
          <a:xfrm>
            <a:off x="1019175" y="3856038"/>
            <a:ext cx="9794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圖片 20"/>
          <p:cNvPicPr>
            <a:picLocks noChangeAspect="1"/>
          </p:cNvPicPr>
          <p:nvPr/>
        </p:nvPicPr>
        <p:blipFill>
          <a:blip r:embed="rId6">
            <a:extLst>
              <a:ext uri="{28A0092B-C50C-407E-A947-70E740481C1C}">
                <a14:useLocalDpi xmlns:a14="http://schemas.microsoft.com/office/drawing/2010/main" val="0"/>
              </a:ext>
            </a:extLst>
          </a:blip>
          <a:srcRect l="37917" t="2399" r="49484" b="44997"/>
          <a:stretch>
            <a:fillRect/>
          </a:stretch>
        </p:blipFill>
        <p:spPr bwMode="auto">
          <a:xfrm>
            <a:off x="4090988" y="3879850"/>
            <a:ext cx="9620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圖片 21"/>
          <p:cNvPicPr>
            <a:picLocks noChangeAspect="1"/>
          </p:cNvPicPr>
          <p:nvPr/>
        </p:nvPicPr>
        <p:blipFill>
          <a:blip r:embed="rId7">
            <a:extLst>
              <a:ext uri="{28A0092B-C50C-407E-A947-70E740481C1C}">
                <a14:useLocalDpi xmlns:a14="http://schemas.microsoft.com/office/drawing/2010/main" val="0"/>
              </a:ext>
            </a:extLst>
          </a:blip>
          <a:srcRect l="50812" t="1826" r="37375" b="43065"/>
          <a:stretch>
            <a:fillRect/>
          </a:stretch>
        </p:blipFill>
        <p:spPr bwMode="auto">
          <a:xfrm>
            <a:off x="1112838" y="1341438"/>
            <a:ext cx="8858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圖片 22"/>
          <p:cNvPicPr>
            <a:picLocks noChangeAspect="1"/>
          </p:cNvPicPr>
          <p:nvPr/>
        </p:nvPicPr>
        <p:blipFill>
          <a:blip r:embed="rId8">
            <a:extLst>
              <a:ext uri="{28A0092B-C50C-407E-A947-70E740481C1C}">
                <a14:useLocalDpi xmlns:a14="http://schemas.microsoft.com/office/drawing/2010/main" val="0"/>
              </a:ext>
            </a:extLst>
          </a:blip>
          <a:srcRect l="12370" t="2203" r="75029" b="45193"/>
          <a:stretch>
            <a:fillRect/>
          </a:stretch>
        </p:blipFill>
        <p:spPr bwMode="auto">
          <a:xfrm>
            <a:off x="7200220" y="1070922"/>
            <a:ext cx="822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圖片 24"/>
          <p:cNvPicPr>
            <a:picLocks noChangeAspect="1"/>
          </p:cNvPicPr>
          <p:nvPr/>
        </p:nvPicPr>
        <p:blipFill>
          <a:blip r:embed="rId9" cstate="print">
            <a:extLst>
              <a:ext uri="{28A0092B-C50C-407E-A947-70E740481C1C}">
                <a14:useLocalDpi xmlns:a14="http://schemas.microsoft.com/office/drawing/2010/main" val="0"/>
              </a:ext>
            </a:extLst>
          </a:blip>
          <a:srcRect l="25699" t="-1363" r="25360" b="3264"/>
          <a:stretch>
            <a:fillRect/>
          </a:stretch>
        </p:blipFill>
        <p:spPr bwMode="auto">
          <a:xfrm>
            <a:off x="6845300" y="3789040"/>
            <a:ext cx="1455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圖片 25"/>
          <p:cNvPicPr>
            <a:picLocks noChangeAspect="1"/>
          </p:cNvPicPr>
          <p:nvPr/>
        </p:nvPicPr>
        <p:blipFill>
          <a:blip r:embed="rId8">
            <a:extLst>
              <a:ext uri="{28A0092B-C50C-407E-A947-70E740481C1C}">
                <a14:useLocalDpi xmlns:a14="http://schemas.microsoft.com/office/drawing/2010/main" val="0"/>
              </a:ext>
            </a:extLst>
          </a:blip>
          <a:srcRect r="87701"/>
          <a:stretch>
            <a:fillRect/>
          </a:stretch>
        </p:blipFill>
        <p:spPr bwMode="auto">
          <a:xfrm>
            <a:off x="7226868" y="2320081"/>
            <a:ext cx="8032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圖片 26"/>
          <p:cNvPicPr>
            <a:picLocks noChangeAspect="1"/>
          </p:cNvPicPr>
          <p:nvPr/>
        </p:nvPicPr>
        <p:blipFill>
          <a:blip r:embed="rId10" cstate="print">
            <a:extLst>
              <a:ext uri="{28A0092B-C50C-407E-A947-70E740481C1C}">
                <a14:useLocalDpi xmlns:a14="http://schemas.microsoft.com/office/drawing/2010/main" val="0"/>
              </a:ext>
            </a:extLst>
          </a:blip>
          <a:srcRect l="1900" t="-8624" r="73894"/>
          <a:stretch>
            <a:fillRect/>
          </a:stretch>
        </p:blipFill>
        <p:spPr bwMode="auto">
          <a:xfrm>
            <a:off x="6804025" y="4690740"/>
            <a:ext cx="7207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圖片 27"/>
          <p:cNvPicPr>
            <a:picLocks noChangeAspect="1"/>
          </p:cNvPicPr>
          <p:nvPr/>
        </p:nvPicPr>
        <p:blipFill>
          <a:blip r:embed="rId9" cstate="print">
            <a:extLst>
              <a:ext uri="{28A0092B-C50C-407E-A947-70E740481C1C}">
                <a14:useLocalDpi xmlns:a14="http://schemas.microsoft.com/office/drawing/2010/main" val="0"/>
              </a:ext>
            </a:extLst>
          </a:blip>
          <a:srcRect l="74483" t="-15353" r="1311" b="4456"/>
          <a:stretch>
            <a:fillRect/>
          </a:stretch>
        </p:blipFill>
        <p:spPr bwMode="auto">
          <a:xfrm>
            <a:off x="7596188" y="4620890"/>
            <a:ext cx="7207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435280" cy="1143000"/>
          </a:xfrm>
        </p:spPr>
        <p:txBody>
          <a:bodyPr/>
          <a:lstStyle/>
          <a:p>
            <a:r>
              <a:rPr lang="zh-TW" altLang="en-US" sz="3600" b="1" dirty="0" smtClean="0"/>
              <a:t>年齡</a:t>
            </a:r>
            <a:r>
              <a:rPr lang="en-US" altLang="zh-TW" sz="3600" b="1" dirty="0" smtClean="0"/>
              <a:t>/</a:t>
            </a:r>
            <a:r>
              <a:rPr lang="zh-TW" altLang="en-US" sz="3600" b="1" dirty="0" smtClean="0"/>
              <a:t>性別</a:t>
            </a:r>
            <a:r>
              <a:rPr lang="en-US" altLang="zh-TW" sz="3600" dirty="0" smtClean="0"/>
              <a:t>/</a:t>
            </a:r>
            <a:r>
              <a:rPr lang="zh-TW" altLang="en-US" sz="3600" dirty="0" smtClean="0"/>
              <a:t>外型</a:t>
            </a:r>
            <a:r>
              <a:rPr lang="en-US" altLang="zh-TW" sz="3600" dirty="0" smtClean="0"/>
              <a:t>/</a:t>
            </a:r>
            <a:r>
              <a:rPr lang="zh-TW" altLang="en-US" sz="3600" dirty="0" smtClean="0"/>
              <a:t>選擇</a:t>
            </a:r>
            <a:r>
              <a:rPr lang="en-US" altLang="zh-TW" b="1" dirty="0" smtClean="0"/>
              <a:t/>
            </a:r>
            <a:br>
              <a:rPr lang="en-US" altLang="zh-TW" b="1" dirty="0" smtClean="0"/>
            </a:br>
            <a:r>
              <a:rPr lang="zh-TW" altLang="en-US" sz="2800" dirty="0" smtClean="0"/>
              <a:t>加強親切感</a:t>
            </a:r>
            <a:endParaRPr lang="zh-HK" altLang="en-US" sz="2800" dirty="0"/>
          </a:p>
        </p:txBody>
      </p:sp>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689261"/>
            <a:ext cx="2555558" cy="4332028"/>
          </a:xfr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9674" y="1689260"/>
            <a:ext cx="2552446" cy="4332029"/>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5918" y="1690041"/>
            <a:ext cx="2556562" cy="4331248"/>
          </a:xfrm>
          <a:prstGeom prst="rect">
            <a:avLst/>
          </a:prstGeom>
        </p:spPr>
      </p:pic>
      <p:sp>
        <p:nvSpPr>
          <p:cNvPr id="7" name="向右箭號 6"/>
          <p:cNvSpPr/>
          <p:nvPr/>
        </p:nvSpPr>
        <p:spPr>
          <a:xfrm>
            <a:off x="2806849" y="3830240"/>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 name="對角線條紋 7"/>
          <p:cNvSpPr/>
          <p:nvPr/>
        </p:nvSpPr>
        <p:spPr>
          <a:xfrm>
            <a:off x="5723367" y="2881563"/>
            <a:ext cx="504817" cy="1897354"/>
          </a:xfrm>
          <a:prstGeom prst="diagStripe">
            <a:avLst>
              <a:gd name="adj" fmla="val 8143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Tree>
    <p:extLst>
      <p:ext uri="{BB962C8B-B14F-4D97-AF65-F5344CB8AC3E}">
        <p14:creationId xmlns:p14="http://schemas.microsoft.com/office/powerpoint/2010/main" val="177878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b="1" dirty="0" smtClean="0"/>
              <a:t>世衛評估</a:t>
            </a:r>
            <a:r>
              <a:rPr lang="en-US" altLang="zh-TW" b="1" dirty="0" smtClean="0"/>
              <a:t/>
            </a:r>
            <a:br>
              <a:rPr lang="en-US" altLang="zh-TW" b="1" dirty="0" smtClean="0"/>
            </a:br>
            <a:endParaRPr lang="zh-HK" altLang="en-US" sz="3600" dirty="0" smtClean="0"/>
          </a:p>
        </p:txBody>
      </p:sp>
      <p:pic>
        <p:nvPicPr>
          <p:cNvPr id="1843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179" y="1844675"/>
            <a:ext cx="2081213"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292" y="1822450"/>
            <a:ext cx="210343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6342" y="1822450"/>
            <a:ext cx="20621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圖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629" y="1822450"/>
            <a:ext cx="21018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向右箭號 10"/>
          <p:cNvSpPr/>
          <p:nvPr/>
        </p:nvSpPr>
        <p:spPr>
          <a:xfrm>
            <a:off x="2218754"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 name="向右箭號 11"/>
          <p:cNvSpPr/>
          <p:nvPr/>
        </p:nvSpPr>
        <p:spPr>
          <a:xfrm>
            <a:off x="4579367"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3" name="向右箭號 12"/>
          <p:cNvSpPr/>
          <p:nvPr/>
        </p:nvSpPr>
        <p:spPr>
          <a:xfrm>
            <a:off x="6879654"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zh-TW" altLang="en-US" b="1" dirty="0" smtClean="0"/>
              <a:t>逃出蜜室</a:t>
            </a:r>
            <a:r>
              <a:rPr lang="en-US" altLang="zh-TW" b="1" dirty="0" smtClean="0"/>
              <a:t/>
            </a:r>
            <a:br>
              <a:rPr lang="en-US" altLang="zh-TW" b="1" dirty="0" smtClean="0"/>
            </a:br>
            <a:r>
              <a:rPr lang="zh-TW" altLang="en-US" sz="3200" dirty="0" smtClean="0"/>
              <a:t>停止吸毒 </a:t>
            </a:r>
            <a:r>
              <a:rPr lang="en-US" altLang="zh-TW" sz="3200" dirty="0" smtClean="0"/>
              <a:t>‧</a:t>
            </a:r>
            <a:r>
              <a:rPr lang="zh-TW" altLang="en-US" sz="3200" dirty="0" smtClean="0"/>
              <a:t> 離開困局</a:t>
            </a:r>
            <a:endParaRPr lang="zh-HK" altLang="en-US" sz="3200" dirty="0" smtClean="0"/>
          </a:p>
        </p:txBody>
      </p:sp>
      <p:pic>
        <p:nvPicPr>
          <p:cNvPr id="22531"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2065338"/>
            <a:ext cx="2087563"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2041525"/>
            <a:ext cx="2103438"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圖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2035175"/>
            <a:ext cx="2103438"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圖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1979613"/>
            <a:ext cx="2135187"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向右箭號 9"/>
          <p:cNvSpPr/>
          <p:nvPr/>
        </p:nvSpPr>
        <p:spPr>
          <a:xfrm>
            <a:off x="2122488" y="41497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向右箭號 10"/>
          <p:cNvSpPr/>
          <p:nvPr/>
        </p:nvSpPr>
        <p:spPr>
          <a:xfrm>
            <a:off x="4427538" y="41497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 name="向右箭號 11"/>
          <p:cNvSpPr/>
          <p:nvPr/>
        </p:nvSpPr>
        <p:spPr>
          <a:xfrm>
            <a:off x="6767513" y="41497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1844675"/>
            <a:ext cx="2171701"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標題 1"/>
          <p:cNvSpPr>
            <a:spLocks noGrp="1"/>
          </p:cNvSpPr>
          <p:nvPr>
            <p:ph type="title"/>
          </p:nvPr>
        </p:nvSpPr>
        <p:spPr/>
        <p:txBody>
          <a:bodyPr/>
          <a:lstStyle/>
          <a:p>
            <a:r>
              <a:rPr lang="zh-TW" altLang="en-US" b="1" dirty="0" smtClean="0"/>
              <a:t>健康錦囊</a:t>
            </a:r>
            <a:r>
              <a:rPr lang="en-US" altLang="zh-TW" b="1" dirty="0"/>
              <a:t/>
            </a:r>
            <a:br>
              <a:rPr lang="en-US" altLang="zh-TW" b="1" dirty="0"/>
            </a:br>
            <a:r>
              <a:rPr lang="zh-TW" altLang="en-US" sz="3200" dirty="0" smtClean="0"/>
              <a:t>中西醫貼士 </a:t>
            </a:r>
            <a:r>
              <a:rPr lang="en-US" altLang="zh-TW" sz="3200" dirty="0" smtClean="0"/>
              <a:t>‧</a:t>
            </a:r>
            <a:r>
              <a:rPr lang="zh-TW" altLang="en-US" sz="3200" dirty="0" smtClean="0"/>
              <a:t> 強化求助動機</a:t>
            </a:r>
            <a:endParaRPr lang="zh-HK" altLang="en-US" sz="3200" b="1" dirty="0" smtClean="0"/>
          </a:p>
        </p:txBody>
      </p:sp>
      <p:sp>
        <p:nvSpPr>
          <p:cNvPr id="11" name="向右箭號 10"/>
          <p:cNvSpPr/>
          <p:nvPr/>
        </p:nvSpPr>
        <p:spPr>
          <a:xfrm>
            <a:off x="2087563"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 name="向右箭號 11"/>
          <p:cNvSpPr/>
          <p:nvPr/>
        </p:nvSpPr>
        <p:spPr>
          <a:xfrm>
            <a:off x="4427538"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3" name="向右箭號 12"/>
          <p:cNvSpPr/>
          <p:nvPr/>
        </p:nvSpPr>
        <p:spPr>
          <a:xfrm>
            <a:off x="6804025"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pic>
        <p:nvPicPr>
          <p:cNvPr id="23559"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814513"/>
            <a:ext cx="218916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6925" y="1844824"/>
            <a:ext cx="2197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圖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1844675"/>
            <a:ext cx="21717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871" t="11613" r="8329" b="49565"/>
          <a:stretch/>
        </p:blipFill>
        <p:spPr bwMode="auto">
          <a:xfrm>
            <a:off x="7110182" y="3933056"/>
            <a:ext cx="1782298" cy="135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1781175"/>
            <a:ext cx="2208212"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14513"/>
            <a:ext cx="21859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 y="1863725"/>
            <a:ext cx="21463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7538" y="1879600"/>
            <a:ext cx="21526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標題 1"/>
          <p:cNvSpPr>
            <a:spLocks noGrp="1"/>
          </p:cNvSpPr>
          <p:nvPr>
            <p:ph type="title"/>
          </p:nvPr>
        </p:nvSpPr>
        <p:spPr/>
        <p:txBody>
          <a:bodyPr/>
          <a:lstStyle/>
          <a:p>
            <a:r>
              <a:rPr lang="zh-TW" altLang="en-US" smtClean="0"/>
              <a:t>債務錦囊</a:t>
            </a:r>
            <a:endParaRPr lang="zh-HK" altLang="en-US" smtClean="0"/>
          </a:p>
        </p:txBody>
      </p:sp>
      <p:sp>
        <p:nvSpPr>
          <p:cNvPr id="11" name="向右箭號 10"/>
          <p:cNvSpPr/>
          <p:nvPr/>
        </p:nvSpPr>
        <p:spPr>
          <a:xfrm>
            <a:off x="2087563"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 name="向右箭號 11"/>
          <p:cNvSpPr/>
          <p:nvPr/>
        </p:nvSpPr>
        <p:spPr>
          <a:xfrm>
            <a:off x="4427538"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3" name="向右箭號 12"/>
          <p:cNvSpPr/>
          <p:nvPr/>
        </p:nvSpPr>
        <p:spPr>
          <a:xfrm>
            <a:off x="6804025" y="39338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396536" y="1202308"/>
            <a:ext cx="2544762" cy="4525963"/>
          </a:xfrm>
        </p:spPr>
      </p:pic>
      <p:pic>
        <p:nvPicPr>
          <p:cNvPr id="29699"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024063"/>
            <a:ext cx="2098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982788"/>
            <a:ext cx="211296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圖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3563" y="1955800"/>
            <a:ext cx="2122487"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圖片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47913" y="2024063"/>
            <a:ext cx="208915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向右箭號 10"/>
          <p:cNvSpPr/>
          <p:nvPr/>
        </p:nvSpPr>
        <p:spPr>
          <a:xfrm>
            <a:off x="2182813" y="3894138"/>
            <a:ext cx="180975" cy="265112"/>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latin typeface="微軟正黑體" panose="020B0604030504040204" pitchFamily="34" charset="-120"/>
              <a:ea typeface="微軟正黑體" panose="020B0604030504040204" pitchFamily="34" charset="-120"/>
            </a:endParaRPr>
          </a:p>
        </p:txBody>
      </p:sp>
      <p:sp>
        <p:nvSpPr>
          <p:cNvPr id="12" name="向右箭號 11"/>
          <p:cNvSpPr/>
          <p:nvPr/>
        </p:nvSpPr>
        <p:spPr>
          <a:xfrm>
            <a:off x="4464050" y="3902075"/>
            <a:ext cx="179388"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latin typeface="微軟正黑體" panose="020B0604030504040204" pitchFamily="34" charset="-120"/>
              <a:ea typeface="微軟正黑體" panose="020B0604030504040204" pitchFamily="34" charset="-120"/>
            </a:endParaRPr>
          </a:p>
        </p:txBody>
      </p:sp>
      <p:sp>
        <p:nvSpPr>
          <p:cNvPr id="13" name="向右箭號 12"/>
          <p:cNvSpPr/>
          <p:nvPr/>
        </p:nvSpPr>
        <p:spPr>
          <a:xfrm>
            <a:off x="6767513" y="3883025"/>
            <a:ext cx="180975" cy="263525"/>
          </a:xfrm>
          <a:prstGeom prst="rightArrow">
            <a:avLst>
              <a:gd name="adj1" fmla="val 50000"/>
              <a:gd name="adj2"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latin typeface="微軟正黑體" panose="020B0604030504040204" pitchFamily="34" charset="-120"/>
              <a:ea typeface="微軟正黑體" panose="020B0604030504040204" pitchFamily="34" charset="-120"/>
            </a:endParaRPr>
          </a:p>
        </p:txBody>
      </p:sp>
      <p:sp>
        <p:nvSpPr>
          <p:cNvPr id="29706" name="標題 1"/>
          <p:cNvSpPr txBox="1">
            <a:spLocks/>
          </p:cNvSpPr>
          <p:nvPr/>
        </p:nvSpPr>
        <p:spPr bwMode="auto">
          <a:xfrm>
            <a:off x="457200" y="4397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zh-TW" altLang="en-US" sz="4400" b="1" dirty="0" smtClean="0">
                <a:solidFill>
                  <a:srgbClr val="7030A0"/>
                </a:solidFill>
                <a:latin typeface="微軟正黑體" panose="020B0604030504040204" pitchFamily="34" charset="-120"/>
                <a:ea typeface="微軟正黑體" panose="020B0604030504040204" pitchFamily="34" charset="-120"/>
              </a:rPr>
              <a:t>馴獸師</a:t>
            </a:r>
            <a:endParaRPr lang="en-US" altLang="zh-TW" sz="4400" b="1" dirty="0" smtClean="0">
              <a:solidFill>
                <a:srgbClr val="7030A0"/>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3600" b="1" dirty="0" smtClean="0">
                <a:solidFill>
                  <a:srgbClr val="7030A0"/>
                </a:solidFill>
                <a:latin typeface="微軟正黑體" panose="020B0604030504040204" pitchFamily="34" charset="-120"/>
                <a:ea typeface="微軟正黑體" panose="020B0604030504040204" pitchFamily="34" charset="-120"/>
              </a:rPr>
              <a:t>吸毒衝動</a:t>
            </a:r>
            <a:r>
              <a:rPr lang="zh-TW" altLang="en-US" sz="3600" b="1" dirty="0">
                <a:solidFill>
                  <a:srgbClr val="7030A0"/>
                </a:solidFill>
                <a:latin typeface="微軟正黑體" panose="020B0604030504040204" pitchFamily="34" charset="-120"/>
                <a:ea typeface="微軟正黑體" panose="020B0604030504040204" pitchFamily="34" charset="-120"/>
              </a:rPr>
              <a:t> </a:t>
            </a:r>
            <a:r>
              <a:rPr lang="en-US" altLang="zh-TW" sz="3600" b="1" dirty="0" smtClean="0">
                <a:solidFill>
                  <a:srgbClr val="7030A0"/>
                </a:solidFill>
                <a:latin typeface="微軟正黑體" panose="020B0604030504040204" pitchFamily="34" charset="-120"/>
                <a:ea typeface="微軟正黑體" panose="020B0604030504040204" pitchFamily="34" charset="-120"/>
              </a:rPr>
              <a:t>VS</a:t>
            </a:r>
            <a:r>
              <a:rPr lang="zh-TW" altLang="en-US" sz="3600" b="1" dirty="0" smtClean="0">
                <a:solidFill>
                  <a:srgbClr val="7030A0"/>
                </a:solidFill>
                <a:latin typeface="微軟正黑體" panose="020B0604030504040204" pitchFamily="34" charset="-120"/>
                <a:ea typeface="微軟正黑體" panose="020B0604030504040204" pitchFamily="34" charset="-120"/>
              </a:rPr>
              <a:t> 自控能力</a:t>
            </a:r>
            <a:endParaRPr lang="zh-HK" altLang="en-US" sz="3600" b="1" dirty="0">
              <a:solidFill>
                <a:srgbClr val="7030A0"/>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zh-TW" altLang="en-US" smtClean="0"/>
              <a:t>「點</a:t>
            </a:r>
            <a:r>
              <a:rPr lang="en-US" altLang="zh-TW" smtClean="0"/>
              <a:t>‧</a:t>
            </a:r>
            <a:r>
              <a:rPr lang="zh-TW" altLang="en-US" smtClean="0"/>
              <a:t>甩」總結及願景</a:t>
            </a:r>
            <a:endParaRPr lang="zh-HK" altLang="en-US" smtClean="0"/>
          </a:p>
        </p:txBody>
      </p:sp>
      <p:sp>
        <p:nvSpPr>
          <p:cNvPr id="34819" name="內容版面配置區 2"/>
          <p:cNvSpPr>
            <a:spLocks noGrp="1"/>
          </p:cNvSpPr>
          <p:nvPr>
            <p:ph idx="1"/>
          </p:nvPr>
        </p:nvSpPr>
        <p:spPr>
          <a:xfrm>
            <a:off x="451480" y="1916832"/>
            <a:ext cx="8080960" cy="3456384"/>
          </a:xfrm>
        </p:spPr>
        <p:txBody>
          <a:bodyPr/>
          <a:lstStyle/>
          <a:p>
            <a:r>
              <a:rPr lang="zh-TW" altLang="en-US" dirty="0" smtClean="0"/>
              <a:t>提供完備資訊，貼身工具</a:t>
            </a:r>
            <a:endParaRPr lang="en-US" altLang="zh-TW" dirty="0" smtClean="0"/>
          </a:p>
          <a:p>
            <a:r>
              <a:rPr lang="zh-TW" altLang="en-US" dirty="0" smtClean="0"/>
              <a:t>期望</a:t>
            </a:r>
            <a:r>
              <a:rPr lang="zh-TW" altLang="en-US" dirty="0"/>
              <a:t>縮短吸毒隱蔽年</a:t>
            </a:r>
            <a:r>
              <a:rPr lang="zh-TW" altLang="en-US" dirty="0" smtClean="0"/>
              <a:t>期，作出</a:t>
            </a:r>
            <a:r>
              <a:rPr lang="zh-TW" altLang="en-US" dirty="0"/>
              <a:t>轉介或</a:t>
            </a:r>
            <a:r>
              <a:rPr lang="zh-TW" altLang="en-US" dirty="0" smtClean="0"/>
              <a:t>支援</a:t>
            </a:r>
            <a:endParaRPr lang="en-US" altLang="zh-TW" dirty="0" smtClean="0"/>
          </a:p>
          <a:p>
            <a:r>
              <a:rPr lang="zh-TW" altLang="en-US" dirty="0"/>
              <a:t>鼓勵吸毒人士及早</a:t>
            </a:r>
            <a:r>
              <a:rPr lang="zh-TW" altLang="en-US" dirty="0" smtClean="0"/>
              <a:t>求助，提高戒毒動機</a:t>
            </a:r>
            <a:endParaRPr lang="en-US" altLang="zh-TW" dirty="0"/>
          </a:p>
          <a:p>
            <a:r>
              <a:rPr lang="zh-TW" altLang="en-US" dirty="0" smtClean="0"/>
              <a:t>期望發展口袋輔導員的功能</a:t>
            </a:r>
            <a:endParaRPr lang="en-US" altLang="zh-TW" dirty="0" smtClean="0"/>
          </a:p>
          <a:p>
            <a:r>
              <a:rPr lang="zh-TW" altLang="en-US" dirty="0" smtClean="0"/>
              <a:t>減少毒品對人的份害，儘早配對合適服務</a:t>
            </a:r>
            <a:endParaRPr lang="en-US" altLang="zh-TW" dirty="0"/>
          </a:p>
          <a:p>
            <a:endParaRPr lang="en-US" altLang="zh-TW" dirty="0"/>
          </a:p>
          <a:p>
            <a:endParaRPr lang="en-US" altLang="zh-TW" dirty="0"/>
          </a:p>
          <a:p>
            <a:pPr marL="0" indent="0">
              <a:buNone/>
            </a:pPr>
            <a:endParaRPr lang="en-US" altLang="zh-TW"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圖片 2"/>
          <p:cNvPicPr>
            <a:picLocks noChangeAspect="1"/>
          </p:cNvPicPr>
          <p:nvPr/>
        </p:nvPicPr>
        <p:blipFill>
          <a:blip r:embed="rId3">
            <a:extLst>
              <a:ext uri="{28A0092B-C50C-407E-A947-70E740481C1C}">
                <a14:useLocalDpi xmlns:a14="http://schemas.microsoft.com/office/drawing/2010/main" val="0"/>
              </a:ext>
            </a:extLst>
          </a:blip>
          <a:srcRect b="17052"/>
          <a:stretch>
            <a:fillRect/>
          </a:stretch>
        </p:blipFill>
        <p:spPr bwMode="auto">
          <a:xfrm>
            <a:off x="-19022" y="1"/>
            <a:ext cx="5887166" cy="68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868144" y="0"/>
            <a:ext cx="3275856" cy="6877179"/>
          </a:xfrm>
          <a:prstGeom prst="rect">
            <a:avLst/>
          </a:prstGeom>
          <a:gradFill flip="none" rotWithShape="1">
            <a:gsLst>
              <a:gs pos="100000">
                <a:schemeClr val="bg2">
                  <a:lumMod val="50000"/>
                </a:schemeClr>
              </a:gs>
              <a:gs pos="0">
                <a:schemeClr val="bg1">
                  <a:lumMod val="65000"/>
                </a:scheme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HK" altLang="en-US"/>
          </a:p>
        </p:txBody>
      </p:sp>
      <p:sp>
        <p:nvSpPr>
          <p:cNvPr id="4" name="文字方塊 3"/>
          <p:cNvSpPr txBox="1"/>
          <p:nvPr/>
        </p:nvSpPr>
        <p:spPr>
          <a:xfrm>
            <a:off x="6900063" y="1124744"/>
            <a:ext cx="1200329" cy="5040560"/>
          </a:xfrm>
          <a:prstGeom prst="rect">
            <a:avLst/>
          </a:prstGeom>
          <a:noFill/>
        </p:spPr>
        <p:txBody>
          <a:bodyPr vert="eaVert" wrap="square" rtlCol="0">
            <a:spAutoFit/>
          </a:bodyPr>
          <a:lstStyle/>
          <a:p>
            <a:r>
              <a:rPr lang="zh-TW" altLang="en-US" sz="6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使用者分享</a:t>
            </a:r>
            <a:endParaRPr lang="zh-HK" altLang="en-US" sz="6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3"/>
          <p:cNvGraphicFramePr>
            <a:graphicFrameLocks noGrp="1"/>
          </p:cNvGraphicFramePr>
          <p:nvPr>
            <p:ph idx="1"/>
            <p:extLst>
              <p:ext uri="{D42A27DB-BD31-4B8C-83A1-F6EECF244321}">
                <p14:modId xmlns:p14="http://schemas.microsoft.com/office/powerpoint/2010/main" val="1948505495"/>
              </p:ext>
            </p:extLst>
          </p:nvPr>
        </p:nvGraphicFramePr>
        <p:xfrm>
          <a:off x="395536" y="476672"/>
          <a:ext cx="8027987" cy="4741863"/>
        </p:xfrm>
        <a:graphic>
          <a:graphicData uri="http://schemas.openxmlformats.org/drawingml/2006/chart">
            <c:chart xmlns:c="http://schemas.openxmlformats.org/drawingml/2006/chart" xmlns:r="http://schemas.openxmlformats.org/officeDocument/2006/relationships" r:id="rId3"/>
          </a:graphicData>
        </a:graphic>
      </p:graphicFrame>
      <p:sp>
        <p:nvSpPr>
          <p:cNvPr id="6147" name="文字方塊 4"/>
          <p:cNvSpPr txBox="1">
            <a:spLocks noChangeArrowheads="1"/>
          </p:cNvSpPr>
          <p:nvPr/>
        </p:nvSpPr>
        <p:spPr bwMode="auto">
          <a:xfrm>
            <a:off x="6156325" y="5662613"/>
            <a:ext cx="257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200" dirty="0">
                <a:latin typeface="微軟正黑體" panose="020B0604030504040204" pitchFamily="34" charset="-120"/>
                <a:ea typeface="微軟正黑體" panose="020B0604030504040204" pitchFamily="34" charset="-120"/>
              </a:rPr>
              <a:t>資料來源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藥物濫用資料中央檔案室</a:t>
            </a:r>
            <a:endParaRPr lang="zh-HK" altLang="en-US" sz="12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197363" y="5484813"/>
            <a:ext cx="3897221" cy="369332"/>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2014</a:t>
            </a:r>
            <a:r>
              <a:rPr lang="zh-TW" altLang="en-US" dirty="0" smtClean="0">
                <a:latin typeface="微軟正黑體" panose="020B0604030504040204" pitchFamily="34" charset="-120"/>
                <a:ea typeface="微軟正黑體" panose="020B0604030504040204" pitchFamily="34" charset="-120"/>
              </a:rPr>
              <a:t>年與</a:t>
            </a:r>
            <a:r>
              <a:rPr lang="en-US" altLang="zh-TW" dirty="0" smtClean="0">
                <a:latin typeface="微軟正黑體" panose="020B0604030504040204" pitchFamily="34" charset="-120"/>
                <a:ea typeface="微軟正黑體" panose="020B0604030504040204" pitchFamily="34" charset="-120"/>
              </a:rPr>
              <a:t>2008</a:t>
            </a:r>
            <a:r>
              <a:rPr lang="zh-TW" altLang="en-US" dirty="0" smtClean="0">
                <a:latin typeface="微軟正黑體" panose="020B0604030504040204" pitchFamily="34" charset="-120"/>
                <a:ea typeface="微軟正黑體" panose="020B0604030504040204" pitchFamily="34" charset="-120"/>
              </a:rPr>
              <a:t>年比較</a:t>
            </a: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下降</a:t>
            </a:r>
            <a:r>
              <a:rPr lang="en-US" altLang="zh-TW" dirty="0" smtClean="0">
                <a:latin typeface="微軟正黑體" panose="020B0604030504040204" pitchFamily="34" charset="-120"/>
                <a:ea typeface="微軟正黑體" panose="020B0604030504040204" pitchFamily="34" charset="-120"/>
              </a:rPr>
              <a:t>39.3%</a:t>
            </a:r>
            <a:endParaRPr lang="zh-HK" altLang="en-US" dirty="0">
              <a:latin typeface="微軟正黑體" panose="020B0604030504040204" pitchFamily="34" charset="-120"/>
              <a:ea typeface="微軟正黑體" panose="020B0604030504040204" pitchFamily="34" charset="-120"/>
            </a:endParaRPr>
          </a:p>
        </p:txBody>
      </p:sp>
      <p:pic>
        <p:nvPicPr>
          <p:cNvPr id="7" name="Picture 4" descr="D:\Users\staff\Downloads\BDF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5949280"/>
            <a:ext cx="968500" cy="82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250825" y="2420888"/>
            <a:ext cx="8229600" cy="1143000"/>
          </a:xfrm>
        </p:spPr>
        <p:txBody>
          <a:bodyPr/>
          <a:lstStyle/>
          <a:p>
            <a:r>
              <a:rPr lang="en-US" altLang="zh-HK" sz="7200" dirty="0" smtClean="0"/>
              <a:t>Q &amp; A</a:t>
            </a:r>
            <a:endParaRPr lang="zh-HK" altLang="en-US" sz="72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1"/>
          <p:cNvGraphicFramePr>
            <a:graphicFrameLocks/>
          </p:cNvGraphicFramePr>
          <p:nvPr>
            <p:extLst>
              <p:ext uri="{D42A27DB-BD31-4B8C-83A1-F6EECF244321}">
                <p14:modId xmlns:p14="http://schemas.microsoft.com/office/powerpoint/2010/main" val="2216590955"/>
              </p:ext>
            </p:extLst>
          </p:nvPr>
        </p:nvGraphicFramePr>
        <p:xfrm>
          <a:off x="1043608" y="1107485"/>
          <a:ext cx="644683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4099" name="標題 1"/>
          <p:cNvSpPr txBox="1">
            <a:spLocks/>
          </p:cNvSpPr>
          <p:nvPr/>
        </p:nvSpPr>
        <p:spPr bwMode="auto">
          <a:xfrm>
            <a:off x="457200" y="-3333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zh-TW" altLang="en-US"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隱蔽吸毒年期中位數</a:t>
            </a:r>
            <a:endParaRPr lang="zh-HK" altLang="en-US"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100" name="文字方塊 3"/>
          <p:cNvSpPr txBox="1">
            <a:spLocks noChangeArrowheads="1"/>
          </p:cNvSpPr>
          <p:nvPr/>
        </p:nvSpPr>
        <p:spPr bwMode="auto">
          <a:xfrm>
            <a:off x="6096000" y="5680075"/>
            <a:ext cx="257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200">
                <a:latin typeface="微軟正黑體" panose="020B0604030504040204" pitchFamily="34" charset="-120"/>
                <a:ea typeface="微軟正黑體" panose="020B0604030504040204" pitchFamily="34" charset="-120"/>
              </a:rPr>
              <a:t>資料來源</a:t>
            </a:r>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 藥物濫用資料中央檔案室</a:t>
            </a:r>
            <a:endParaRPr lang="zh-HK" altLang="en-US" sz="120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2411760" y="5229200"/>
            <a:ext cx="3961341" cy="369332"/>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2014</a:t>
            </a:r>
            <a:r>
              <a:rPr lang="zh-TW" altLang="en-US" dirty="0" smtClean="0">
                <a:latin typeface="微軟正黑體" panose="020B0604030504040204" pitchFamily="34" charset="-120"/>
                <a:ea typeface="微軟正黑體" panose="020B0604030504040204" pitchFamily="34" charset="-120"/>
              </a:rPr>
              <a:t>年與</a:t>
            </a:r>
            <a:r>
              <a:rPr lang="en-US" altLang="zh-TW" dirty="0" smtClean="0">
                <a:latin typeface="微軟正黑體" panose="020B0604030504040204" pitchFamily="34" charset="-120"/>
                <a:ea typeface="微軟正黑體" panose="020B0604030504040204" pitchFamily="34" charset="-120"/>
              </a:rPr>
              <a:t>2008</a:t>
            </a:r>
            <a:r>
              <a:rPr lang="zh-TW" altLang="en-US" dirty="0" smtClean="0">
                <a:latin typeface="微軟正黑體" panose="020B0604030504040204" pitchFamily="34" charset="-120"/>
                <a:ea typeface="微軟正黑體" panose="020B0604030504040204" pitchFamily="34" charset="-120"/>
              </a:rPr>
              <a:t>年比較</a:t>
            </a: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上升</a:t>
            </a:r>
            <a:r>
              <a:rPr lang="en-US" altLang="zh-TW" dirty="0" smtClean="0">
                <a:latin typeface="微軟正黑體" panose="020B0604030504040204" pitchFamily="34" charset="-120"/>
                <a:ea typeface="微軟正黑體" panose="020B0604030504040204" pitchFamily="34" charset="-120"/>
              </a:rPr>
              <a:t>178.9%</a:t>
            </a:r>
            <a:endParaRPr lang="zh-HK" altLang="en-US" dirty="0">
              <a:latin typeface="微軟正黑體" panose="020B0604030504040204" pitchFamily="34" charset="-120"/>
              <a:ea typeface="微軟正黑體" panose="020B0604030504040204" pitchFamily="34" charset="-120"/>
            </a:endParaRPr>
          </a:p>
        </p:txBody>
      </p:sp>
      <p:pic>
        <p:nvPicPr>
          <p:cNvPr id="6" name="Picture 4" descr="D:\Users\staff\Downloads\BDF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5949280"/>
            <a:ext cx="968500" cy="82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a:graphicFrameLocks/>
          </p:cNvGraphicFramePr>
          <p:nvPr>
            <p:extLst>
              <p:ext uri="{D42A27DB-BD31-4B8C-83A1-F6EECF244321}">
                <p14:modId xmlns:p14="http://schemas.microsoft.com/office/powerpoint/2010/main" val="1445753741"/>
              </p:ext>
            </p:extLst>
          </p:nvPr>
        </p:nvGraphicFramePr>
        <p:xfrm>
          <a:off x="498174" y="943986"/>
          <a:ext cx="8538321" cy="4538228"/>
        </p:xfrm>
        <a:graphic>
          <a:graphicData uri="http://schemas.openxmlformats.org/drawingml/2006/chart">
            <c:chart xmlns:c="http://schemas.openxmlformats.org/drawingml/2006/chart" xmlns:r="http://schemas.openxmlformats.org/officeDocument/2006/relationships" r:id="rId3"/>
          </a:graphicData>
        </a:graphic>
      </p:graphicFrame>
      <p:sp>
        <p:nvSpPr>
          <p:cNvPr id="8195" name="標題 1"/>
          <p:cNvSpPr txBox="1">
            <a:spLocks/>
          </p:cNvSpPr>
          <p:nvPr/>
        </p:nvSpPr>
        <p:spPr bwMode="auto">
          <a:xfrm>
            <a:off x="467544" y="11663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en-US" altLang="zh-HK"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200</a:t>
            </a:r>
            <a:r>
              <a:rPr lang="en-US" altLang="zh-TW"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8</a:t>
            </a:r>
            <a:r>
              <a:rPr lang="en-US" altLang="zh-HK"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 - 2014  </a:t>
            </a:r>
            <a:r>
              <a:rPr lang="zh-TW" altLang="en-US"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香港</a:t>
            </a:r>
            <a:r>
              <a:rPr lang="zh-TW" altLang="zh-HK"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濫用藥物</a:t>
            </a:r>
            <a:r>
              <a:rPr lang="zh-TW" altLang="en-US"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種類</a:t>
            </a:r>
            <a:r>
              <a:rPr lang="zh-TW" altLang="zh-HK"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rPr>
              <a:t>趨勢</a:t>
            </a:r>
            <a:endParaRPr lang="zh-HK" altLang="en-US" sz="2800" b="1" dirty="0">
              <a:solidFill>
                <a:srgbClr val="6600CC"/>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6" name="文字方塊 4"/>
          <p:cNvSpPr txBox="1">
            <a:spLocks noChangeArrowheads="1"/>
          </p:cNvSpPr>
          <p:nvPr/>
        </p:nvSpPr>
        <p:spPr bwMode="auto">
          <a:xfrm>
            <a:off x="5651500" y="5662613"/>
            <a:ext cx="257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200" dirty="0">
                <a:latin typeface="微軟正黑體" panose="020B0604030504040204" pitchFamily="34" charset="-120"/>
                <a:ea typeface="微軟正黑體" panose="020B0604030504040204" pitchFamily="34" charset="-120"/>
              </a:rPr>
              <a:t>資料來源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藥物濫用資料中央檔案室</a:t>
            </a:r>
            <a:endParaRPr lang="zh-HK" altLang="en-US" sz="1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冰毒特性</a:t>
            </a:r>
            <a:endParaRPr lang="zh-HK" altLang="en-US" dirty="0"/>
          </a:p>
        </p:txBody>
      </p:sp>
      <p:sp>
        <p:nvSpPr>
          <p:cNvPr id="3" name="內容版面配置區 2"/>
          <p:cNvSpPr>
            <a:spLocks noGrp="1"/>
          </p:cNvSpPr>
          <p:nvPr>
            <p:ph idx="1"/>
          </p:nvPr>
        </p:nvSpPr>
        <p:spPr>
          <a:xfrm>
            <a:off x="457200" y="1772816"/>
            <a:ext cx="8229600" cy="2764904"/>
          </a:xfrm>
        </p:spPr>
        <p:txBody>
          <a:bodyPr/>
          <a:lstStyle/>
          <a:p>
            <a:r>
              <a:rPr lang="zh-TW" altLang="en-US" dirty="0" smtClean="0"/>
              <a:t>吸毒時自信心會因藥性而提高</a:t>
            </a:r>
            <a:endParaRPr lang="en-US" altLang="zh-TW" dirty="0"/>
          </a:p>
          <a:p>
            <a:r>
              <a:rPr lang="zh-TW" altLang="en-US" dirty="0" smtClean="0"/>
              <a:t>自我感覺良好而求助動機低</a:t>
            </a:r>
            <a:endParaRPr lang="en-US" altLang="zh-TW" dirty="0"/>
          </a:p>
          <a:p>
            <a:r>
              <a:rPr lang="zh-TW" altLang="en-US" dirty="0" smtClean="0"/>
              <a:t>隨後會引發出現幻覺幻聽及妄念</a:t>
            </a:r>
            <a:endParaRPr lang="en-US" altLang="zh-TW" dirty="0"/>
          </a:p>
          <a:p>
            <a:r>
              <a:rPr lang="zh-TW" altLang="en-US" dirty="0" smtClean="0"/>
              <a:t>疑心加重令隱蔽性更高</a:t>
            </a:r>
            <a:endParaRPr lang="en-US" altLang="zh-TW"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317" b="31641"/>
          <a:stretch/>
        </p:blipFill>
        <p:spPr bwMode="auto">
          <a:xfrm>
            <a:off x="-8749480" y="1807096"/>
            <a:ext cx="7257123" cy="35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個案</a:t>
            </a:r>
            <a:endParaRPr lang="zh-HK" altLang="en-US" dirty="0"/>
          </a:p>
        </p:txBody>
      </p:sp>
      <p:sp>
        <p:nvSpPr>
          <p:cNvPr id="3" name="內容版面配置區 2"/>
          <p:cNvSpPr>
            <a:spLocks noGrp="1"/>
          </p:cNvSpPr>
          <p:nvPr>
            <p:ph idx="1"/>
          </p:nvPr>
        </p:nvSpPr>
        <p:spPr/>
        <p:txBody>
          <a:bodyPr/>
          <a:lstStyle/>
          <a:p>
            <a:pPr marL="0" indent="0">
              <a:buNone/>
            </a:pPr>
            <a:r>
              <a:rPr lang="zh-TW" altLang="en-US" dirty="0" smtClean="0"/>
              <a:t>呀禎</a:t>
            </a:r>
            <a:endParaRPr lang="en-US" altLang="zh-TW" dirty="0"/>
          </a:p>
          <a:p>
            <a:pPr marL="0" indent="0">
              <a:buNone/>
            </a:pPr>
            <a:r>
              <a:rPr lang="zh-TW" altLang="en-US" dirty="0" smtClean="0"/>
              <a:t>主要吸食毒品</a:t>
            </a:r>
            <a:r>
              <a:rPr lang="en-US" altLang="zh-TW" dirty="0" smtClean="0"/>
              <a:t>:</a:t>
            </a:r>
            <a:r>
              <a:rPr lang="zh-TW" altLang="en-US" dirty="0" smtClean="0"/>
              <a:t> 冰</a:t>
            </a:r>
            <a:endParaRPr lang="en-US" altLang="zh-TW" dirty="0"/>
          </a:p>
          <a:p>
            <a:pPr marL="0" indent="0">
              <a:buNone/>
            </a:pPr>
            <a:r>
              <a:rPr lang="zh-TW" altLang="en-US" dirty="0" smtClean="0"/>
              <a:t>首次吸毒年齡</a:t>
            </a:r>
            <a:r>
              <a:rPr lang="en-US" altLang="zh-TW" dirty="0" smtClean="0"/>
              <a:t>:</a:t>
            </a:r>
            <a:r>
              <a:rPr lang="zh-TW" altLang="en-US" dirty="0" smtClean="0"/>
              <a:t> </a:t>
            </a:r>
            <a:r>
              <a:rPr lang="en-US" altLang="zh-TW" dirty="0" smtClean="0"/>
              <a:t>13</a:t>
            </a:r>
          </a:p>
          <a:p>
            <a:pPr marL="0" indent="0">
              <a:buNone/>
            </a:pPr>
            <a:r>
              <a:rPr lang="zh-TW" altLang="en-US" dirty="0" smtClean="0"/>
              <a:t>首次求助年</a:t>
            </a:r>
            <a:r>
              <a:rPr lang="zh-TW" altLang="en-US" dirty="0"/>
              <a:t>齡</a:t>
            </a:r>
            <a:r>
              <a:rPr lang="en-US" altLang="zh-TW" dirty="0" smtClean="0"/>
              <a:t>:</a:t>
            </a:r>
            <a:r>
              <a:rPr lang="zh-TW" altLang="en-US" dirty="0" smtClean="0"/>
              <a:t> </a:t>
            </a:r>
            <a:r>
              <a:rPr lang="en-US" altLang="zh-TW" dirty="0" smtClean="0"/>
              <a:t>26</a:t>
            </a:r>
          </a:p>
          <a:p>
            <a:pPr marL="0" indent="0">
              <a:buNone/>
            </a:pPr>
            <a:r>
              <a:rPr lang="zh-TW" altLang="en-US" dirty="0" smtClean="0"/>
              <a:t>隱蔽年期</a:t>
            </a:r>
            <a:r>
              <a:rPr lang="en-US" altLang="zh-TW" dirty="0" smtClean="0"/>
              <a:t>:</a:t>
            </a:r>
            <a:r>
              <a:rPr lang="zh-TW" altLang="en-US" dirty="0" smtClean="0"/>
              <a:t> </a:t>
            </a:r>
            <a:r>
              <a:rPr lang="en-US" altLang="zh-TW" dirty="0" smtClean="0"/>
              <a:t>13</a:t>
            </a:r>
            <a:r>
              <a:rPr lang="zh-TW" altLang="en-US" dirty="0" smtClean="0"/>
              <a:t>年</a:t>
            </a:r>
            <a:endParaRPr lang="en-US" altLang="zh-TW" dirty="0" smtClean="0"/>
          </a:p>
          <a:p>
            <a:pPr marL="0" indent="0">
              <a:buNone/>
            </a:pPr>
            <a:r>
              <a:rPr lang="zh-TW" altLang="en-US" sz="2400" dirty="0" smtClean="0"/>
              <a:t>因吸毒引起的身體問題</a:t>
            </a:r>
            <a:r>
              <a:rPr lang="en-US" altLang="zh-TW" sz="2400" dirty="0" smtClean="0"/>
              <a:t>:</a:t>
            </a:r>
            <a:r>
              <a:rPr lang="zh-TW" altLang="en-US" sz="2400" dirty="0" smtClean="0"/>
              <a:t> 頭痛</a:t>
            </a:r>
            <a:r>
              <a:rPr lang="en-US" altLang="zh-TW" sz="2400" dirty="0" smtClean="0"/>
              <a:t>/</a:t>
            </a:r>
            <a:r>
              <a:rPr lang="zh-TW" altLang="en-US" sz="2400" dirty="0" smtClean="0"/>
              <a:t>失眠</a:t>
            </a:r>
            <a:r>
              <a:rPr lang="en-US" altLang="zh-TW" sz="2400" dirty="0" smtClean="0"/>
              <a:t>/</a:t>
            </a:r>
            <a:r>
              <a:rPr lang="zh-TW" altLang="en-US" sz="2400" dirty="0" smtClean="0"/>
              <a:t>食慾不振</a:t>
            </a:r>
            <a:r>
              <a:rPr lang="en-US" altLang="zh-TW" sz="2400" dirty="0" smtClean="0"/>
              <a:t>/</a:t>
            </a:r>
            <a:r>
              <a:rPr lang="zh-TW" altLang="en-US" sz="2400" dirty="0" smtClean="0"/>
              <a:t>口齒不清</a:t>
            </a:r>
            <a:endParaRPr lang="en-US" altLang="zh-TW" sz="2400" dirty="0" smtClean="0"/>
          </a:p>
          <a:p>
            <a:pPr marL="0" indent="0">
              <a:buNone/>
            </a:pPr>
            <a:r>
              <a:rPr lang="zh-TW" altLang="en-US" sz="2400" dirty="0"/>
              <a:t>因吸毒引起</a:t>
            </a:r>
            <a:r>
              <a:rPr lang="zh-TW" altLang="en-US" sz="2400" dirty="0" smtClean="0"/>
              <a:t>的精神問題</a:t>
            </a:r>
            <a:r>
              <a:rPr lang="en-US" altLang="zh-TW" sz="2400" dirty="0" smtClean="0"/>
              <a:t>:</a:t>
            </a:r>
            <a:r>
              <a:rPr lang="zh-TW" altLang="en-US" sz="2400" dirty="0" smtClean="0"/>
              <a:t> 記憶受損</a:t>
            </a:r>
            <a:r>
              <a:rPr lang="en-US" altLang="zh-TW" sz="2400" dirty="0" smtClean="0"/>
              <a:t>/</a:t>
            </a:r>
            <a:r>
              <a:rPr lang="zh-TW" altLang="en-US" sz="2400" dirty="0" smtClean="0"/>
              <a:t>情緒低落</a:t>
            </a:r>
            <a:r>
              <a:rPr lang="en-US" altLang="zh-TW" sz="2400" dirty="0" smtClean="0"/>
              <a:t>/</a:t>
            </a:r>
            <a:r>
              <a:rPr lang="zh-TW" altLang="en-US" sz="2400" dirty="0" smtClean="0"/>
              <a:t>情緒不穩</a:t>
            </a:r>
            <a:r>
              <a:rPr lang="en-US" altLang="zh-TW" sz="2400" dirty="0" smtClean="0"/>
              <a:t>/</a:t>
            </a:r>
            <a:r>
              <a:rPr lang="zh-TW" altLang="en-US" sz="2400" dirty="0" smtClean="0"/>
              <a:t>多疑</a:t>
            </a:r>
            <a:endParaRPr lang="zh-HK" altLang="en-US" sz="2400" dirty="0"/>
          </a:p>
        </p:txBody>
      </p:sp>
    </p:spTree>
    <p:extLst>
      <p:ext uri="{BB962C8B-B14F-4D97-AF65-F5344CB8AC3E}">
        <p14:creationId xmlns:p14="http://schemas.microsoft.com/office/powerpoint/2010/main" val="34272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ubTitle" idx="1"/>
          </p:nvPr>
        </p:nvSpPr>
        <p:spPr>
          <a:xfrm>
            <a:off x="-1196692" y="844711"/>
            <a:ext cx="5081008" cy="542511"/>
          </a:xfrm>
        </p:spPr>
        <p:txBody>
          <a:bodyPr/>
          <a:lstStyle/>
          <a:p>
            <a:pPr eaLnBrk="1" hangingPunct="1"/>
            <a:r>
              <a:rPr lang="zh-TW" altLang="en-US" sz="2800" b="1" dirty="0">
                <a:solidFill>
                  <a:srgbClr val="6600CC"/>
                </a:solidFill>
                <a:cs typeface="Arial" panose="020B0604020202020204" pitchFamily="34" charset="0"/>
              </a:rPr>
              <a:t>毒癮無可忍</a:t>
            </a:r>
            <a:endParaRPr lang="en-US" altLang="zh-TW" sz="2800" b="1" dirty="0">
              <a:solidFill>
                <a:srgbClr val="6600CC"/>
              </a:solidFill>
              <a:cs typeface="Arial" panose="020B0604020202020204" pitchFamily="34" charset="0"/>
            </a:endParaRPr>
          </a:p>
        </p:txBody>
      </p:sp>
      <p:pic>
        <p:nvPicPr>
          <p:cNvPr id="44036" name="Picture 2" descr="Z:\To Toby\App\毒癮無可忍\ict logo\gold award.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23286" t="4132" r="24536" b="70976"/>
          <a:stretch>
            <a:fillRect/>
          </a:stretch>
        </p:blipFill>
        <p:spPr bwMode="auto">
          <a:xfrm>
            <a:off x="5817853" y="3777353"/>
            <a:ext cx="1225512" cy="82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descr="Z:\To Toby\App\毒癮無可忍\ict logo\grand award.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l="23096" t="2448" r="24860" b="72305"/>
          <a:stretch>
            <a:fillRect/>
          </a:stretch>
        </p:blipFill>
        <p:spPr bwMode="auto">
          <a:xfrm>
            <a:off x="7059998" y="3667095"/>
            <a:ext cx="1296838" cy="89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descr="Z:\五周年文件\毒癮無可忍內容簡介\相片\NEW.jpg"/>
          <p:cNvPicPr>
            <a:picLocks noChangeAspect="1" noChangeArrowheads="1"/>
          </p:cNvPicPr>
          <p:nvPr/>
        </p:nvPicPr>
        <p:blipFill>
          <a:blip r:embed="rId5">
            <a:extLst>
              <a:ext uri="{28A0092B-C50C-407E-A947-70E740481C1C}">
                <a14:useLocalDpi xmlns:a14="http://schemas.microsoft.com/office/drawing/2010/main" val="0"/>
              </a:ext>
            </a:extLst>
          </a:blip>
          <a:srcRect l="17773" t="4994" r="15175" b="6807"/>
          <a:stretch>
            <a:fillRect/>
          </a:stretch>
        </p:blipFill>
        <p:spPr bwMode="auto">
          <a:xfrm>
            <a:off x="5966429" y="1124744"/>
            <a:ext cx="2422375" cy="2392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08387" y="1387222"/>
            <a:ext cx="5432373" cy="4201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亞洲第一個智能手機輔助戒毒應用程式</a:t>
            </a:r>
            <a:endParaRPr lang="en-US" altLang="zh-TW" sz="2000" dirty="0" smtClean="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應用世界衛生組織的成癮評估</a:t>
            </a:r>
            <a:endParaRPr lang="en-US" altLang="zh-TW" sz="2000" dirty="0" smtClean="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獲得</a:t>
            </a:r>
            <a:r>
              <a:rPr lang="en-US" altLang="zh-TW" sz="2000" dirty="0" smtClean="0">
                <a:latin typeface="微軟正黑體" panose="020B0604030504040204" pitchFamily="34" charset="-120"/>
                <a:ea typeface="微軟正黑體" panose="020B0604030504040204" pitchFamily="34" charset="-120"/>
              </a:rPr>
              <a:t>2014</a:t>
            </a:r>
            <a:r>
              <a:rPr lang="zh-TW" altLang="en-US" sz="2000" dirty="0" smtClean="0">
                <a:latin typeface="微軟正黑體" panose="020B0604030504040204" pitchFamily="34" charset="-120"/>
                <a:ea typeface="微軟正黑體" panose="020B0604030504040204" pitchFamily="34" charset="-120"/>
              </a:rPr>
              <a:t>香港資訊及通訊科技獎</a:t>
            </a:r>
            <a:r>
              <a:rPr lang="zh-TW" altLang="en-US"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大獎</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金獎</a:t>
            </a:r>
            <a:r>
              <a:rPr lang="en-US" altLang="zh-TW" sz="2000" dirty="0" smtClean="0">
                <a:latin typeface="微軟正黑體" panose="020B0604030504040204" pitchFamily="34" charset="-120"/>
                <a:ea typeface="微軟正黑體" panose="020B0604030504040204" pitchFamily="34" charset="-120"/>
              </a:rPr>
              <a:t>)</a:t>
            </a:r>
          </a:p>
          <a:p>
            <a:pPr marL="342900" indent="-342900">
              <a:lnSpc>
                <a:spcPct val="150000"/>
              </a:lnSpc>
              <a:buFont typeface="Arial" panose="020B0604020202020204" pitchFamily="34" charset="0"/>
              <a:buChar char="•"/>
              <a:defRPr/>
            </a:pPr>
            <a:r>
              <a:rPr lang="en-US" altLang="zh-TW" sz="2000" dirty="0" smtClean="0">
                <a:latin typeface="微軟正黑體" panose="020B0604030504040204" pitchFamily="34" charset="-120"/>
                <a:ea typeface="微軟正黑體" panose="020B0604030504040204" pitchFamily="34" charset="-120"/>
              </a:rPr>
              <a:t>10093</a:t>
            </a:r>
            <a:r>
              <a:rPr lang="zh-TW" altLang="en-US" sz="2000" dirty="0">
                <a:latin typeface="微軟正黑體" panose="020B0604030504040204" pitchFamily="34" charset="-120"/>
                <a:ea typeface="微軟正黑體" panose="020B0604030504040204" pitchFamily="34" charset="-120"/>
              </a:rPr>
              <a:t>下載</a:t>
            </a:r>
            <a:r>
              <a:rPr lang="zh-TW" altLang="en-US" sz="2000" dirty="0" smtClean="0">
                <a:latin typeface="微軟正黑體" panose="020B0604030504040204" pitchFamily="34" charset="-120"/>
                <a:ea typeface="微軟正黑體" panose="020B0604030504040204" pitchFamily="34" charset="-120"/>
              </a:rPr>
              <a:t>人次</a:t>
            </a:r>
            <a:endParaRPr lang="en-US" altLang="zh-TW" sz="2000" dirty="0">
              <a:latin typeface="微軟正黑體" panose="020B0604030504040204" pitchFamily="34" charset="-120"/>
              <a:ea typeface="微軟正黑體" panose="020B0604030504040204" pitchFamily="34" charset="-120"/>
            </a:endParaRPr>
          </a:p>
          <a:p>
            <a:pPr>
              <a:lnSpc>
                <a:spcPct val="150000"/>
              </a:lnSpc>
            </a:pPr>
            <a:endParaRPr lang="en-US" altLang="zh-TW" sz="2000" dirty="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endParaRPr lang="en-US" altLang="zh-TW" sz="2000" dirty="0" smtClean="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endParaRPr lang="zh-HK" altLang="en-US" dirty="0">
              <a:latin typeface="微軟正黑體" panose="020B0604030504040204" pitchFamily="34" charset="-120"/>
              <a:ea typeface="微軟正黑體" panose="020B0604030504040204" pitchFamily="34" charset="-120"/>
            </a:endParaRPr>
          </a:p>
        </p:txBody>
      </p:sp>
      <p:pic>
        <p:nvPicPr>
          <p:cNvPr id="8" name="Picture 4" descr="D:\Users\staff\Downloads\BDF Logo.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5949280"/>
            <a:ext cx="968500" cy="82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0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1" dirty="0">
                <a:solidFill>
                  <a:srgbClr val="6600CC"/>
                </a:solidFill>
                <a:cs typeface="Arial" panose="020B0604020202020204" pitchFamily="34" charset="0"/>
              </a:rPr>
              <a:t>毒忍無可忍</a:t>
            </a:r>
            <a:endParaRPr lang="zh-HK" altLang="en-US" sz="4800" b="1" dirty="0">
              <a:solidFill>
                <a:srgbClr val="6600CC"/>
              </a:solidFill>
              <a:cs typeface="Arial" panose="020B0604020202020204" pitchFamily="34" charset="0"/>
            </a:endParaRPr>
          </a:p>
        </p:txBody>
      </p:sp>
      <p:sp>
        <p:nvSpPr>
          <p:cNvPr id="3" name="內容版面配置區 2"/>
          <p:cNvSpPr>
            <a:spLocks noGrp="1"/>
          </p:cNvSpPr>
          <p:nvPr>
            <p:ph idx="1"/>
          </p:nvPr>
        </p:nvSpPr>
        <p:spPr>
          <a:xfrm>
            <a:off x="189856" y="1130761"/>
            <a:ext cx="4598168" cy="4824536"/>
          </a:xfrm>
        </p:spPr>
        <p:txBody>
          <a:bodyPr/>
          <a:lstStyle/>
          <a:p>
            <a:pPr marL="0" indent="0">
              <a:buNone/>
            </a:pPr>
            <a:r>
              <a:rPr lang="zh-TW" altLang="en-US" dirty="0" smtClean="0"/>
              <a:t>優點</a:t>
            </a:r>
            <a:endParaRPr lang="en-US" altLang="zh-TW" sz="2400" dirty="0" smtClean="0"/>
          </a:p>
          <a:p>
            <a:r>
              <a:rPr lang="zh-TW" altLang="en-US" sz="2400" dirty="0" smtClean="0"/>
              <a:t>第一個互動智能手機輔助戒毒應用程式</a:t>
            </a:r>
            <a:endParaRPr lang="en-US" altLang="zh-TW" sz="2400" dirty="0" smtClean="0"/>
          </a:p>
          <a:p>
            <a:r>
              <a:rPr lang="zh-TW" altLang="en-US" sz="2400" dirty="0" smtClean="0"/>
              <a:t>用世衛問卷評估毒癮</a:t>
            </a:r>
            <a:endParaRPr lang="en-US" altLang="zh-TW" sz="2400" dirty="0"/>
          </a:p>
          <a:p>
            <a:r>
              <a:rPr lang="zh-TW" altLang="en-US" sz="2400" dirty="0" smtClean="0"/>
              <a:t>回應吸毒者的負面情緒</a:t>
            </a:r>
            <a:endParaRPr lang="en-US" altLang="zh-TW" sz="2400" dirty="0" smtClean="0"/>
          </a:p>
          <a:p>
            <a:r>
              <a:rPr lang="zh-TW" altLang="en-US" sz="2400" dirty="0" smtClean="0"/>
              <a:t>集合四方專業研發 </a:t>
            </a:r>
            <a:r>
              <a:rPr lang="en-US" altLang="zh-TW" sz="2400" dirty="0" smtClean="0"/>
              <a:t/>
            </a:r>
            <a:br>
              <a:rPr lang="en-US" altLang="zh-TW" sz="2400" dirty="0" smtClean="0"/>
            </a:br>
            <a:r>
              <a:rPr lang="en-US" altLang="zh-TW" sz="2400" dirty="0" smtClean="0"/>
              <a:t>(</a:t>
            </a:r>
            <a:r>
              <a:rPr lang="zh-TW" altLang="en-US" sz="2400" dirty="0" smtClean="0"/>
              <a:t>社工、成癮專家、研發商及</a:t>
            </a:r>
            <a:r>
              <a:rPr lang="zh-TW" altLang="en-US" sz="2400" dirty="0"/>
              <a:t>過來人</a:t>
            </a:r>
            <a:r>
              <a:rPr lang="en-US" altLang="zh-TW" sz="2400" dirty="0" smtClean="0"/>
              <a:t>)</a:t>
            </a:r>
          </a:p>
          <a:p>
            <a:r>
              <a:rPr lang="zh-TW" altLang="en-US" sz="2400" dirty="0" smtClean="0"/>
              <a:t>應用多個成癮概念</a:t>
            </a:r>
            <a:endParaRPr lang="en-US" altLang="zh-TW" sz="2400" dirty="0"/>
          </a:p>
          <a:p>
            <a:pPr marL="0" indent="0">
              <a:buNone/>
            </a:pPr>
            <a:r>
              <a:rPr lang="en-US" altLang="zh-TW" sz="1800" dirty="0" smtClean="0"/>
              <a:t>     </a:t>
            </a:r>
            <a:r>
              <a:rPr lang="zh-TW" altLang="en-US" sz="1800" dirty="0" smtClean="0"/>
              <a:t>包括</a:t>
            </a:r>
            <a:r>
              <a:rPr lang="en-US" altLang="zh-TW" sz="1800" dirty="0" smtClean="0"/>
              <a:t>:</a:t>
            </a:r>
            <a:r>
              <a:rPr lang="zh-TW" altLang="en-US" sz="1800" dirty="0" smtClean="0"/>
              <a:t> 簡短介入治療</a:t>
            </a:r>
            <a:r>
              <a:rPr lang="en-US" altLang="zh-TW" sz="1800" dirty="0" smtClean="0"/>
              <a:t>,</a:t>
            </a:r>
            <a:r>
              <a:rPr lang="zh-TW" altLang="en-US" sz="1800" dirty="0" smtClean="0"/>
              <a:t> 喻意故事</a:t>
            </a:r>
            <a:r>
              <a:rPr lang="en-US" altLang="zh-TW" sz="1800" dirty="0" smtClean="0"/>
              <a:t>,</a:t>
            </a:r>
            <a:r>
              <a:rPr lang="zh-TW" altLang="en-US" sz="1800" dirty="0" smtClean="0"/>
              <a:t> 自身矛盾</a:t>
            </a:r>
            <a:endParaRPr lang="en-US" altLang="zh-TW" sz="2400" dirty="0" smtClean="0"/>
          </a:p>
          <a:p>
            <a:endParaRPr lang="en-US" altLang="zh-TW" sz="2400" dirty="0" smtClean="0"/>
          </a:p>
          <a:p>
            <a:pPr marL="0" indent="0">
              <a:buNone/>
            </a:pPr>
            <a:endParaRPr lang="en-US" altLang="zh-TW" dirty="0" smtClean="0"/>
          </a:p>
          <a:p>
            <a:endParaRPr lang="zh-HK" altLang="en-US" dirty="0"/>
          </a:p>
        </p:txBody>
      </p:sp>
      <p:sp>
        <p:nvSpPr>
          <p:cNvPr id="4" name="內容版面配置區 2"/>
          <p:cNvSpPr txBox="1">
            <a:spLocks/>
          </p:cNvSpPr>
          <p:nvPr/>
        </p:nvSpPr>
        <p:spPr bwMode="auto">
          <a:xfrm>
            <a:off x="4878018" y="1268760"/>
            <a:ext cx="41044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dirty="0" smtClean="0">
                <a:latin typeface="微軟正黑體" panose="020B0604030504040204" pitchFamily="34" charset="-120"/>
                <a:ea typeface="微軟正黑體" panose="020B0604030504040204" pitchFamily="34" charset="-120"/>
              </a:rPr>
              <a:t>限制</a:t>
            </a:r>
            <a:endParaRPr lang="en-US" altLang="zh-TW"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資源有限</a:t>
            </a:r>
            <a:endParaRPr lang="en-US" altLang="zh-TW"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介面單調</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技術不足支援更新系統</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互動性不強</a:t>
            </a:r>
            <a:endParaRPr lang="zh-HK" altLang="en-US" sz="2400" dirty="0">
              <a:latin typeface="微軟正黑體" panose="020B0604030504040204" pitchFamily="34" charset="-120"/>
              <a:ea typeface="微軟正黑體" panose="020B0604030504040204" pitchFamily="34" charset="-120"/>
            </a:endParaRPr>
          </a:p>
        </p:txBody>
      </p:sp>
      <p:pic>
        <p:nvPicPr>
          <p:cNvPr id="5" name="Picture 4" descr="D:\Users\staff\Downloads\BDF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949280"/>
            <a:ext cx="968500" cy="82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8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l="1992" t="1701" r="12347" b="2750"/>
          <a:stretch/>
        </p:blipFill>
        <p:spPr>
          <a:xfrm>
            <a:off x="3491880" y="154526"/>
            <a:ext cx="2447838" cy="2447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1" name="Picture 4" descr="D:\Users\staff\Downloads\BDF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5949280"/>
            <a:ext cx="968500" cy="82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內容版面配置區 2"/>
          <p:cNvSpPr txBox="1">
            <a:spLocks/>
          </p:cNvSpPr>
          <p:nvPr/>
        </p:nvSpPr>
        <p:spPr bwMode="auto">
          <a:xfrm>
            <a:off x="395536" y="3193706"/>
            <a:ext cx="835292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200" dirty="0">
                <a:latin typeface="微軟正黑體" panose="020B0604030504040204" pitchFamily="34" charset="-120"/>
                <a:ea typeface="微軟正黑體" panose="020B0604030504040204" pitchFamily="34" charset="-120"/>
              </a:rPr>
              <a:t>獲得禁毒</a:t>
            </a:r>
            <a:r>
              <a:rPr lang="zh-TW" altLang="en-US" sz="2200" dirty="0" smtClean="0">
                <a:latin typeface="微軟正黑體" panose="020B0604030504040204" pitchFamily="34" charset="-120"/>
                <a:ea typeface="微軟正黑體" panose="020B0604030504040204" pitchFamily="34" charset="-120"/>
              </a:rPr>
              <a:t>基金撥款支持</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回應社會各界對智能手機應用程式幫助隱蔽吸毒者的期望</a:t>
            </a:r>
            <a:endParaRPr lang="en-US" altLang="zh-TW" sz="22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提升內容質素，持續更新內容</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收集使用數據作分析及政策建議</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增加「逃出蜜室」、「馴獸師」等工具及測試遊戲加強互動元素</a:t>
            </a:r>
            <a:endParaRPr lang="zh-HK" altLang="en-US" sz="22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999" t="50266" r="51324" b="33398"/>
          <a:stretch>
            <a:fillRect/>
          </a:stretch>
        </p:blipFill>
        <p:spPr bwMode="auto">
          <a:xfrm>
            <a:off x="3960149" y="2520739"/>
            <a:ext cx="1511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3638</TotalTime>
  <Words>1645</Words>
  <Application>Microsoft Office PowerPoint</Application>
  <PresentationFormat>如螢幕大小 (4:3)</PresentationFormat>
  <Paragraphs>185</Paragraphs>
  <Slides>20</Slides>
  <Notes>20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預設簡報設計</vt:lpstr>
      <vt:lpstr>PowerPoint 簡報</vt:lpstr>
      <vt:lpstr>PowerPoint 簡報</vt:lpstr>
      <vt:lpstr>PowerPoint 簡報</vt:lpstr>
      <vt:lpstr>PowerPoint 簡報</vt:lpstr>
      <vt:lpstr>冰毒特性</vt:lpstr>
      <vt:lpstr>個案</vt:lpstr>
      <vt:lpstr>PowerPoint 簡報</vt:lpstr>
      <vt:lpstr>毒忍無可忍</vt:lpstr>
      <vt:lpstr>PowerPoint 簡報</vt:lpstr>
      <vt:lpstr> </vt:lpstr>
      <vt:lpstr>PowerPoint 簡報</vt:lpstr>
      <vt:lpstr>年齡/性別/外型/選擇 加強親切感</vt:lpstr>
      <vt:lpstr>世衛評估 </vt:lpstr>
      <vt:lpstr>逃出蜜室 停止吸毒 ‧ 離開困局</vt:lpstr>
      <vt:lpstr>健康錦囊 中西醫貼士 ‧ 強化求助動機</vt:lpstr>
      <vt:lpstr>債務錦囊</vt:lpstr>
      <vt:lpstr>PowerPoint 簡報</vt:lpstr>
      <vt:lpstr>「點‧甩」總結及願景</vt:lpstr>
      <vt:lpstr>PowerPoint 簡報</vt:lpstr>
      <vt:lpstr>Q &amp; A</vt:lpstr>
    </vt:vector>
  </TitlesOfParts>
  <Company>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CCD</dc:creator>
  <cp:lastModifiedBy>staff</cp:lastModifiedBy>
  <cp:revision>182</cp:revision>
  <cp:lastPrinted>2015-06-24T11:57:40Z</cp:lastPrinted>
  <dcterms:created xsi:type="dcterms:W3CDTF">2014-08-04T03:10:36Z</dcterms:created>
  <dcterms:modified xsi:type="dcterms:W3CDTF">2015-06-25T04:20:07Z</dcterms:modified>
</cp:coreProperties>
</file>