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6" autoAdjust="0"/>
    <p:restoredTop sz="45968" autoAdjust="0"/>
  </p:normalViewPr>
  <p:slideViewPr>
    <p:cSldViewPr snapToGrid="0">
      <p:cViewPr>
        <p:scale>
          <a:sx n="51" d="100"/>
          <a:sy n="51" d="100"/>
        </p:scale>
        <p:origin x="-618" y="78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12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C49B5-B233-42BA-A4A1-4A03AE54C99A}" type="datetimeFigureOut">
              <a:rPr lang="zh-HK" altLang="en-US" smtClean="0"/>
              <a:t>23/6/2015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88237-CA6F-40D1-BE0D-F16D05E73A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8080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鑑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於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隱蔽吸毒年期持續增長，由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2008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年的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1.9</a:t>
            </a:r>
            <a:r>
              <a:rPr lang="zh-HK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增至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</a:t>
            </a:r>
            <a:r>
              <a:rPr lang="zh-HK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年的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5.2</a:t>
            </a:r>
            <a:r>
              <a:rPr lang="zh-HK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年，吸毒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隱敝問题越趨嚴重。為回應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各界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對吸毒問題的關注及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期望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，基督教香港信義會天朗中心於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2013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年向禁毒基金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申請，獲得撥款開發第二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代智能手機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應用程式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「點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‧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甩」。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其功能比第一代 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「毒癮無可忍」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提供更整全支援服務系統，更能貼近隱敝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吸毒人士的需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要，給予另類的輔導體驗，提升求助的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動機。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第二代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智能手機應用程式以</a:t>
            </a:r>
            <a:r>
              <a:rPr lang="zh-TW" altLang="zh-HK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簡短介入模式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(Brief Intervention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基礎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套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FRAMES (Feedback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Responsibility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Advice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 of option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Empathy and Self-efficacy)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概念作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框架，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用手機向用家提供回饋、責任感、意見、選擇、同理心及效能感，切合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服務對象的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需要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程式內容深入針對吸毒人士所面對之困境及需要，借用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不同的「比喻」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，配合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智能手機的功能，創造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一個全新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的輔導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平台，如同一個藏於口袋的輔導員般便利。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手機程式在内容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設計上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，除運用世衛的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成癮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行為的評估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及情緒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舒緩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外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也提供更多西醫論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証介紹各種吸毒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後遺症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及以中醫穴位方法提供短暫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性舒緩方法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健康錦囊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、亦有幫助用家定立戒毒目標的遊戲工具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馴獸師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，及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通過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水平控制遊戲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逃出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蜜室＂等等，為戒毒人士提供資訊、工具、方法及設定短期目標，提高他們的戒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毒動機，及早尋求協助。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88237-CA6F-40D1-BE0D-F16D05E73AE6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5497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C02C-E6EC-4CB0-8B1C-E8481089C46D}" type="datetimeFigureOut">
              <a:rPr lang="zh-HK" altLang="en-US" smtClean="0"/>
              <a:t>23/6/2015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82EF-F717-46DA-8741-4C5E32D5CE2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95008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C02C-E6EC-4CB0-8B1C-E8481089C46D}" type="datetimeFigureOut">
              <a:rPr lang="zh-HK" altLang="en-US" smtClean="0"/>
              <a:t>23/6/2015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82EF-F717-46DA-8741-4C5E32D5CE2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6852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C02C-E6EC-4CB0-8B1C-E8481089C46D}" type="datetimeFigureOut">
              <a:rPr lang="zh-HK" altLang="en-US" smtClean="0"/>
              <a:t>23/6/2015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82EF-F717-46DA-8741-4C5E32D5CE2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98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C02C-E6EC-4CB0-8B1C-E8481089C46D}" type="datetimeFigureOut">
              <a:rPr lang="zh-HK" altLang="en-US" smtClean="0"/>
              <a:t>23/6/2015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82EF-F717-46DA-8741-4C5E32D5CE2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856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C02C-E6EC-4CB0-8B1C-E8481089C46D}" type="datetimeFigureOut">
              <a:rPr lang="zh-HK" altLang="en-US" smtClean="0"/>
              <a:t>23/6/2015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82EF-F717-46DA-8741-4C5E32D5CE2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228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C02C-E6EC-4CB0-8B1C-E8481089C46D}" type="datetimeFigureOut">
              <a:rPr lang="zh-HK" altLang="en-US" smtClean="0"/>
              <a:t>23/6/2015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82EF-F717-46DA-8741-4C5E32D5CE2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243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C02C-E6EC-4CB0-8B1C-E8481089C46D}" type="datetimeFigureOut">
              <a:rPr lang="zh-HK" altLang="en-US" smtClean="0"/>
              <a:t>23/6/2015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82EF-F717-46DA-8741-4C5E32D5CE2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1944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C02C-E6EC-4CB0-8B1C-E8481089C46D}" type="datetimeFigureOut">
              <a:rPr lang="zh-HK" altLang="en-US" smtClean="0"/>
              <a:t>23/6/2015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82EF-F717-46DA-8741-4C5E32D5CE2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225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C02C-E6EC-4CB0-8B1C-E8481089C46D}" type="datetimeFigureOut">
              <a:rPr lang="zh-HK" altLang="en-US" smtClean="0"/>
              <a:t>23/6/2015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82EF-F717-46DA-8741-4C5E32D5CE2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7036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C02C-E6EC-4CB0-8B1C-E8481089C46D}" type="datetimeFigureOut">
              <a:rPr lang="zh-HK" altLang="en-US" smtClean="0"/>
              <a:t>23/6/2015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82EF-F717-46DA-8741-4C5E32D5CE2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0290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C02C-E6EC-4CB0-8B1C-E8481089C46D}" type="datetimeFigureOut">
              <a:rPr lang="zh-HK" altLang="en-US" smtClean="0"/>
              <a:t>23/6/2015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82EF-F717-46DA-8741-4C5E32D5CE2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2934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6C02C-E6EC-4CB0-8B1C-E8481089C46D}" type="datetimeFigureOut">
              <a:rPr lang="zh-HK" altLang="en-US" smtClean="0"/>
              <a:t>23/6/2015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682EF-F717-46DA-8741-4C5E32D5CE2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3652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10852" r="12623" b="9241"/>
          <a:stretch/>
        </p:blipFill>
        <p:spPr bwMode="auto">
          <a:xfrm>
            <a:off x="1834307" y="1110546"/>
            <a:ext cx="8523386" cy="51340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0" y="4914900"/>
            <a:ext cx="1834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“</a:t>
            </a:r>
            <a:r>
              <a:rPr lang="zh-TW" altLang="en-US" dirty="0" smtClean="0"/>
              <a:t>係</a:t>
            </a:r>
            <a:r>
              <a:rPr lang="zh-TW" altLang="en-US" dirty="0" smtClean="0"/>
              <a:t>真唔係呀</a:t>
            </a:r>
            <a:r>
              <a:rPr lang="en-US" altLang="zh-TW" dirty="0" smtClean="0"/>
              <a:t>?”</a:t>
            </a:r>
            <a:r>
              <a:rPr lang="zh-TW" altLang="en-US" dirty="0"/>
              <a:t> ─道出各種</a:t>
            </a:r>
            <a:r>
              <a:rPr lang="zh-TW" altLang="en-US" dirty="0" smtClean="0"/>
              <a:t>吸毒</a:t>
            </a:r>
            <a:r>
              <a:rPr lang="zh-TW" altLang="en-US" dirty="0" smtClean="0"/>
              <a:t>謬誤</a:t>
            </a:r>
            <a:endParaRPr lang="en-US" altLang="zh-TW" dirty="0" smtClean="0"/>
          </a:p>
          <a:p>
            <a:endParaRPr lang="zh-HK" altLang="en-US" dirty="0"/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1638300" y="4673600"/>
            <a:ext cx="1409700" cy="7029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64877" y="1282700"/>
            <a:ext cx="1573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世衛評估 ─ 用朋</a:t>
            </a:r>
            <a:r>
              <a:rPr lang="zh-TW" altLang="en-US" dirty="0"/>
              <a:t>輩傾訴</a:t>
            </a:r>
            <a:r>
              <a:rPr lang="zh-TW" altLang="en-US" dirty="0" smtClean="0"/>
              <a:t>方式</a:t>
            </a:r>
            <a:r>
              <a:rPr lang="zh-TW" altLang="en-US" dirty="0"/>
              <a:t>提出問題，評估</a:t>
            </a:r>
            <a:r>
              <a:rPr lang="zh-TW" altLang="en-US" dirty="0" smtClean="0"/>
              <a:t>毒癮程度</a:t>
            </a:r>
            <a:endParaRPr lang="zh-HK" altLang="en-US" dirty="0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1638300" y="1933406"/>
            <a:ext cx="1587500" cy="2763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225801" y="187216"/>
            <a:ext cx="2304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“</a:t>
            </a:r>
            <a:r>
              <a:rPr lang="zh-TW" altLang="en-US" dirty="0" smtClean="0"/>
              <a:t>逃</a:t>
            </a:r>
            <a:r>
              <a:rPr lang="zh-TW" altLang="en-US" dirty="0" smtClean="0"/>
              <a:t>出蜜</a:t>
            </a:r>
            <a:r>
              <a:rPr lang="zh-TW" altLang="en-US" dirty="0" smtClean="0"/>
              <a:t>室</a:t>
            </a:r>
            <a:r>
              <a:rPr lang="en-US" altLang="zh-TW" dirty="0" smtClean="0"/>
              <a:t>”</a:t>
            </a:r>
            <a:r>
              <a:rPr lang="zh-TW" altLang="en-US" dirty="0" smtClean="0"/>
              <a:t>遊戲 ─  透過</a:t>
            </a:r>
            <a:r>
              <a:rPr lang="zh-TW" altLang="en-US" dirty="0"/>
              <a:t>水平</a:t>
            </a:r>
            <a:r>
              <a:rPr lang="zh-TW" altLang="en-US" dirty="0" smtClean="0"/>
              <a:t>控制</a:t>
            </a:r>
            <a:r>
              <a:rPr lang="zh-TW" altLang="en-US" dirty="0" smtClean="0"/>
              <a:t>手機</a:t>
            </a:r>
            <a:r>
              <a:rPr lang="zh-TW" altLang="en-US" dirty="0" smtClean="0"/>
              <a:t>幫助蜜蜂</a:t>
            </a:r>
            <a:r>
              <a:rPr lang="zh-TW" altLang="en-US" dirty="0" smtClean="0"/>
              <a:t>逃離困局</a:t>
            </a:r>
            <a:endParaRPr lang="zh-HK" altLang="en-US" dirty="0"/>
          </a:p>
        </p:txBody>
      </p:sp>
      <p:cxnSp>
        <p:nvCxnSpPr>
          <p:cNvPr id="19" name="直線單箭頭接點 18"/>
          <p:cNvCxnSpPr>
            <a:stCxn id="18" idx="3"/>
          </p:cNvCxnSpPr>
          <p:nvPr/>
        </p:nvCxnSpPr>
        <p:spPr>
          <a:xfrm>
            <a:off x="5530219" y="648881"/>
            <a:ext cx="529269" cy="10080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2099097" y="6359009"/>
            <a:ext cx="417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毒災─ 用實證指出吸毒後遺症</a:t>
            </a:r>
            <a:endParaRPr lang="zh-HK" altLang="en-US" dirty="0"/>
          </a:p>
        </p:txBody>
      </p:sp>
      <p:cxnSp>
        <p:nvCxnSpPr>
          <p:cNvPr id="27" name="直線單箭頭接點 26"/>
          <p:cNvCxnSpPr/>
          <p:nvPr/>
        </p:nvCxnSpPr>
        <p:spPr>
          <a:xfrm flipH="1">
            <a:off x="5164461" y="5248275"/>
            <a:ext cx="731514" cy="1295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6096000" y="187216"/>
            <a:ext cx="2886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“</a:t>
            </a:r>
            <a:r>
              <a:rPr lang="zh-TW" altLang="en-US" dirty="0" smtClean="0"/>
              <a:t>迦</a:t>
            </a:r>
            <a:r>
              <a:rPr lang="zh-TW" altLang="en-US" dirty="0" smtClean="0"/>
              <a:t>南美</a:t>
            </a:r>
            <a:r>
              <a:rPr lang="zh-TW" altLang="en-US" dirty="0" smtClean="0"/>
              <a:t>地</a:t>
            </a:r>
            <a:r>
              <a:rPr lang="en-US" altLang="zh-TW" dirty="0" smtClean="0"/>
              <a:t>”</a:t>
            </a:r>
            <a:r>
              <a:rPr lang="zh-TW" altLang="en-US" dirty="0" smtClean="0"/>
              <a:t> </a:t>
            </a:r>
            <a:r>
              <a:rPr lang="zh-TW" altLang="en-US" dirty="0" smtClean="0"/>
              <a:t>─ 欣賞勵志影音強化戒毒的決心</a:t>
            </a:r>
            <a:endParaRPr lang="zh-HK" altLang="en-US" dirty="0"/>
          </a:p>
        </p:txBody>
      </p:sp>
      <p:cxnSp>
        <p:nvCxnSpPr>
          <p:cNvPr id="31" name="直線單箭頭接點 30"/>
          <p:cNvCxnSpPr/>
          <p:nvPr/>
        </p:nvCxnSpPr>
        <p:spPr>
          <a:xfrm>
            <a:off x="8116167" y="733425"/>
            <a:ext cx="869730" cy="9234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H="1">
            <a:off x="9040812" y="2760028"/>
            <a:ext cx="1316881" cy="6643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10515600" y="2248520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“</a:t>
            </a:r>
            <a:r>
              <a:rPr lang="zh-TW" altLang="en-US" dirty="0" smtClean="0"/>
              <a:t>馴獸師 </a:t>
            </a:r>
            <a:r>
              <a:rPr lang="en-US" altLang="zh-TW" dirty="0" smtClean="0"/>
              <a:t>“ </a:t>
            </a:r>
            <a:r>
              <a:rPr lang="zh-TW" altLang="en-US" dirty="0"/>
              <a:t>─</a:t>
            </a:r>
            <a:r>
              <a:rPr lang="zh-TW" altLang="en-US" dirty="0" smtClean="0"/>
              <a:t>外</a:t>
            </a:r>
            <a:r>
              <a:rPr lang="zh-TW" altLang="en-US" dirty="0" smtClean="0"/>
              <a:t>化</a:t>
            </a:r>
            <a:r>
              <a:rPr lang="zh-TW" altLang="en-US" dirty="0" smtClean="0"/>
              <a:t>吸毒</a:t>
            </a:r>
            <a:r>
              <a:rPr lang="zh-TW" altLang="en-US" dirty="0"/>
              <a:t>行為</a:t>
            </a:r>
            <a:r>
              <a:rPr lang="zh-TW" altLang="en-US" dirty="0" smtClean="0"/>
              <a:t>成</a:t>
            </a:r>
            <a:r>
              <a:rPr lang="zh-TW" altLang="en-US" dirty="0"/>
              <a:t>可控制之獅子，透過訂立目標強化自我</a:t>
            </a:r>
            <a:r>
              <a:rPr lang="zh-TW" altLang="en-US" dirty="0" smtClean="0"/>
              <a:t>效能</a:t>
            </a:r>
            <a:endParaRPr lang="zh-HK" altLang="en-US" dirty="0"/>
          </a:p>
        </p:txBody>
      </p:sp>
      <p:cxnSp>
        <p:nvCxnSpPr>
          <p:cNvPr id="37" name="直線單箭頭接點 36"/>
          <p:cNvCxnSpPr/>
          <p:nvPr/>
        </p:nvCxnSpPr>
        <p:spPr>
          <a:xfrm flipH="1">
            <a:off x="9699253" y="4673600"/>
            <a:ext cx="957458" cy="4003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10553700" y="4211935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因應</a:t>
            </a:r>
            <a:r>
              <a:rPr lang="zh-TW" altLang="en-US" dirty="0" smtClean="0"/>
              <a:t>使用者</a:t>
            </a:r>
            <a:r>
              <a:rPr lang="zh-TW" altLang="en-US" dirty="0"/>
              <a:t>的困境，提供各項不同資訊，如：健康、債務、法律等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592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435</Words>
  <Application>Microsoft Office PowerPoint</Application>
  <PresentationFormat>自訂</PresentationFormat>
  <Paragraphs>14</Paragraphs>
  <Slides>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staff</dc:creator>
  <cp:lastModifiedBy>staff</cp:lastModifiedBy>
  <cp:revision>18</cp:revision>
  <cp:lastPrinted>2015-06-18T02:18:38Z</cp:lastPrinted>
  <dcterms:created xsi:type="dcterms:W3CDTF">2015-06-17T09:27:20Z</dcterms:created>
  <dcterms:modified xsi:type="dcterms:W3CDTF">2015-06-23T04:41:04Z</dcterms:modified>
</cp:coreProperties>
</file>